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99" r:id="rId2"/>
    <p:sldId id="297" r:id="rId3"/>
    <p:sldId id="260" r:id="rId4"/>
    <p:sldId id="298" r:id="rId5"/>
    <p:sldId id="261" r:id="rId6"/>
    <p:sldId id="300" r:id="rId7"/>
    <p:sldId id="269" r:id="rId8"/>
    <p:sldId id="274" r:id="rId9"/>
    <p:sldId id="277" r:id="rId10"/>
    <p:sldId id="279" r:id="rId11"/>
    <p:sldId id="296" r:id="rId12"/>
  </p:sldIdLst>
  <p:sldSz cx="12192000" cy="6858000"/>
  <p:notesSz cx="6858000" cy="9144000"/>
  <p:embeddedFontLst>
    <p:embeddedFont>
      <p:font typeface="Georgia" panose="02040502050405020303" pitchFamily="18"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0C0B00-A363-4E42-8537-CDBF5A4F3F3D}" v="96" dt="2024-06-28T17:39:47.091"/>
  </p1510:revLst>
</p1510:revInfo>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504" y="67"/>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5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7" r:id="rId5"/>
    <p:sldLayoutId id="2147483658" r:id="rId6"/>
    <p:sldLayoutId id="2147483659" r:id="rId7"/>
    <p:sldLayoutId id="2147483660" r:id="rId8"/>
    <p:sldLayoutId id="2147483661" r:id="rId9"/>
  </p:sldLayoutIdLst>
  <mc:AlternateContent xmlns:mc="http://schemas.openxmlformats.org/markup-compatibility/2006">
    <mc:Choice xmlns:p15="http://schemas.microsoft.com/office/powerpoint/2012/main" Requires="p15">
      <p:transition xmlns:p14="http://schemas.microsoft.com/office/powerpoint/2010/main" p14:dur="250" advTm="10000">
        <p15:prstTrans prst="airplane"/>
      </p:transition>
    </mc:Choice>
    <mc:Fallback>
      <p:transition advTm="1000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4.jpeg"/><Relationship Id="rId10" Type="http://schemas.openxmlformats.org/officeDocument/2006/relationships/image" Target="../media/image20.jpg"/><Relationship Id="rId4" Type="http://schemas.microsoft.com/office/2007/relationships/hdphoto" Target="../media/hdphoto2.wdp"/><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hdphoto" Target="../media/hdphoto1.wdp"/><Relationship Id="rId7"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jpe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jpe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A661098-696F-54DD-0D00-CAD5BFED4C98}"/>
              </a:ext>
            </a:extLst>
          </p:cNvPr>
          <p:cNvPicPr>
            <a:picLocks noChangeAspect="1"/>
          </p:cNvPicPr>
          <p:nvPr/>
        </p:nvPicPr>
        <p:blipFill>
          <a:blip r:embed="rId2"/>
          <a:stretch>
            <a:fillRect/>
          </a:stretch>
        </p:blipFill>
        <p:spPr>
          <a:xfrm>
            <a:off x="855406" y="1747520"/>
            <a:ext cx="10481188" cy="3464560"/>
          </a:xfrm>
          <a:prstGeom prst="rect">
            <a:avLst/>
          </a:prstGeom>
        </p:spPr>
      </p:pic>
      <p:sp>
        <p:nvSpPr>
          <p:cNvPr id="13" name="Freeform: Shape 12">
            <a:extLst>
              <a:ext uri="{FF2B5EF4-FFF2-40B4-BE49-F238E27FC236}">
                <a16:creationId xmlns:a16="http://schemas.microsoft.com/office/drawing/2014/main" id="{BC79F2EE-3A1D-A0B0-4C3A-0F2793EA88A7}"/>
              </a:ext>
            </a:extLst>
          </p:cNvPr>
          <p:cNvSpPr/>
          <p:nvPr/>
        </p:nvSpPr>
        <p:spPr>
          <a:xfrm>
            <a:off x="0" y="0"/>
            <a:ext cx="12192000" cy="7396480"/>
          </a:xfrm>
          <a:custGeom>
            <a:avLst/>
            <a:gdLst/>
            <a:ahLst/>
            <a:cxnLst/>
            <a:rect l="l" t="t" r="r" b="b"/>
            <a:pathLst>
              <a:path w="12260826" h="6858000">
                <a:moveTo>
                  <a:pt x="5711941" y="3772346"/>
                </a:moveTo>
                <a:lnTo>
                  <a:pt x="5772960" y="3772346"/>
                </a:lnTo>
                <a:cubicBezTo>
                  <a:pt x="5794789" y="3772346"/>
                  <a:pt x="5809671" y="3780284"/>
                  <a:pt x="5817608" y="3796159"/>
                </a:cubicBezTo>
                <a:cubicBezTo>
                  <a:pt x="5825547" y="3812034"/>
                  <a:pt x="5829515" y="3845520"/>
                  <a:pt x="5829515" y="3896618"/>
                </a:cubicBezTo>
                <a:cubicBezTo>
                  <a:pt x="5829515" y="3975497"/>
                  <a:pt x="5811408" y="4014936"/>
                  <a:pt x="5775193" y="4014936"/>
                </a:cubicBezTo>
                <a:lnTo>
                  <a:pt x="5711941" y="4014936"/>
                </a:lnTo>
                <a:close/>
                <a:moveTo>
                  <a:pt x="1987666" y="3772346"/>
                </a:moveTo>
                <a:lnTo>
                  <a:pt x="2048686" y="3772346"/>
                </a:lnTo>
                <a:cubicBezTo>
                  <a:pt x="2070514" y="3772346"/>
                  <a:pt x="2085396" y="3780284"/>
                  <a:pt x="2093334" y="3796159"/>
                </a:cubicBezTo>
                <a:cubicBezTo>
                  <a:pt x="2101271" y="3812034"/>
                  <a:pt x="2105240" y="3845520"/>
                  <a:pt x="2105240" y="3896618"/>
                </a:cubicBezTo>
                <a:cubicBezTo>
                  <a:pt x="2105240" y="3975497"/>
                  <a:pt x="2087133" y="4014936"/>
                  <a:pt x="2050918" y="4014936"/>
                </a:cubicBezTo>
                <a:lnTo>
                  <a:pt x="1987666" y="4014936"/>
                </a:lnTo>
                <a:close/>
                <a:moveTo>
                  <a:pt x="4941012" y="3768626"/>
                </a:moveTo>
                <a:lnTo>
                  <a:pt x="4970032" y="3768626"/>
                </a:lnTo>
                <a:cubicBezTo>
                  <a:pt x="5009720" y="3768626"/>
                  <a:pt x="5034897" y="3782144"/>
                  <a:pt x="5045563" y="3809181"/>
                </a:cubicBezTo>
                <a:cubicBezTo>
                  <a:pt x="5056229" y="3836219"/>
                  <a:pt x="5061562" y="3874542"/>
                  <a:pt x="5061562" y="3924151"/>
                </a:cubicBezTo>
                <a:cubicBezTo>
                  <a:pt x="5061562" y="3977233"/>
                  <a:pt x="5056105" y="4017417"/>
                  <a:pt x="5045191" y="4044702"/>
                </a:cubicBezTo>
                <a:cubicBezTo>
                  <a:pt x="5034277" y="4071987"/>
                  <a:pt x="5004511" y="4085630"/>
                  <a:pt x="4955894" y="4085630"/>
                </a:cubicBezTo>
                <a:lnTo>
                  <a:pt x="4941012" y="4085630"/>
                </a:lnTo>
                <a:close/>
                <a:moveTo>
                  <a:pt x="1216736" y="3768626"/>
                </a:moveTo>
                <a:lnTo>
                  <a:pt x="1245758" y="3768626"/>
                </a:lnTo>
                <a:cubicBezTo>
                  <a:pt x="1285445" y="3768626"/>
                  <a:pt x="1310622" y="3782144"/>
                  <a:pt x="1321288" y="3809181"/>
                </a:cubicBezTo>
                <a:cubicBezTo>
                  <a:pt x="1331954" y="3836219"/>
                  <a:pt x="1337287" y="3874542"/>
                  <a:pt x="1337287" y="3924151"/>
                </a:cubicBezTo>
                <a:cubicBezTo>
                  <a:pt x="1337287" y="3977233"/>
                  <a:pt x="1331830" y="4017417"/>
                  <a:pt x="1320916" y="4044702"/>
                </a:cubicBezTo>
                <a:cubicBezTo>
                  <a:pt x="1310002" y="4071987"/>
                  <a:pt x="1280236" y="4085630"/>
                  <a:pt x="1231619" y="4085630"/>
                </a:cubicBezTo>
                <a:lnTo>
                  <a:pt x="1216736" y="4085630"/>
                </a:lnTo>
                <a:close/>
                <a:moveTo>
                  <a:pt x="10143298" y="3758952"/>
                </a:moveTo>
                <a:cubicBezTo>
                  <a:pt x="10181993" y="3758952"/>
                  <a:pt x="10201340" y="3791198"/>
                  <a:pt x="10201340" y="3855690"/>
                </a:cubicBezTo>
                <a:lnTo>
                  <a:pt x="10201340" y="4494907"/>
                </a:lnTo>
                <a:cubicBezTo>
                  <a:pt x="10201340" y="4571802"/>
                  <a:pt x="10181496" y="4610249"/>
                  <a:pt x="10141809" y="4610249"/>
                </a:cubicBezTo>
                <a:cubicBezTo>
                  <a:pt x="10118989" y="4610249"/>
                  <a:pt x="10102617" y="4601443"/>
                  <a:pt x="10092696" y="4583832"/>
                </a:cubicBezTo>
                <a:cubicBezTo>
                  <a:pt x="10082774" y="4566221"/>
                  <a:pt x="10077813" y="4537075"/>
                  <a:pt x="10077813" y="4496395"/>
                </a:cubicBezTo>
                <a:lnTo>
                  <a:pt x="10077813" y="3857923"/>
                </a:lnTo>
                <a:cubicBezTo>
                  <a:pt x="10077813" y="3791942"/>
                  <a:pt x="10099641" y="3758952"/>
                  <a:pt x="10143298" y="3758952"/>
                </a:cubicBezTo>
                <a:close/>
                <a:moveTo>
                  <a:pt x="7137714" y="3758952"/>
                </a:moveTo>
                <a:lnTo>
                  <a:pt x="7166735" y="3758952"/>
                </a:lnTo>
                <a:cubicBezTo>
                  <a:pt x="7202454" y="3758952"/>
                  <a:pt x="7226142" y="3765277"/>
                  <a:pt x="7237801" y="3777928"/>
                </a:cubicBezTo>
                <a:cubicBezTo>
                  <a:pt x="7249459" y="3790578"/>
                  <a:pt x="7255288" y="3818731"/>
                  <a:pt x="7255288" y="3862388"/>
                </a:cubicBezTo>
                <a:lnTo>
                  <a:pt x="7255288" y="4538067"/>
                </a:lnTo>
                <a:cubicBezTo>
                  <a:pt x="7255288" y="4584700"/>
                  <a:pt x="7231228" y="4608016"/>
                  <a:pt x="7183106" y="4608016"/>
                </a:cubicBezTo>
                <a:lnTo>
                  <a:pt x="7137714" y="4608016"/>
                </a:lnTo>
                <a:close/>
                <a:moveTo>
                  <a:pt x="10608088" y="3529757"/>
                </a:moveTo>
                <a:lnTo>
                  <a:pt x="10608088" y="4839444"/>
                </a:lnTo>
                <a:lnTo>
                  <a:pt x="10864073" y="4839444"/>
                </a:lnTo>
                <a:lnTo>
                  <a:pt x="10864073" y="4184600"/>
                </a:lnTo>
                <a:lnTo>
                  <a:pt x="10995041" y="4839444"/>
                </a:lnTo>
                <a:lnTo>
                  <a:pt x="11251026" y="4839444"/>
                </a:lnTo>
                <a:lnTo>
                  <a:pt x="11251026" y="3529757"/>
                </a:lnTo>
                <a:lnTo>
                  <a:pt x="10998018" y="3529757"/>
                </a:lnTo>
                <a:lnTo>
                  <a:pt x="10998018" y="4157067"/>
                </a:lnTo>
                <a:lnTo>
                  <a:pt x="10877467" y="3529757"/>
                </a:lnTo>
                <a:close/>
                <a:moveTo>
                  <a:pt x="9434132" y="3529757"/>
                </a:moveTo>
                <a:lnTo>
                  <a:pt x="9434132" y="4839444"/>
                </a:lnTo>
                <a:lnTo>
                  <a:pt x="9687139" y="4839444"/>
                </a:lnTo>
                <a:lnTo>
                  <a:pt x="9687139" y="3529757"/>
                </a:lnTo>
                <a:close/>
                <a:moveTo>
                  <a:pt x="8764702" y="3529757"/>
                </a:moveTo>
                <a:lnTo>
                  <a:pt x="8764702" y="3781276"/>
                </a:lnTo>
                <a:lnTo>
                  <a:pt x="8920228" y="3781276"/>
                </a:lnTo>
                <a:lnTo>
                  <a:pt x="8920228" y="4839444"/>
                </a:lnTo>
                <a:lnTo>
                  <a:pt x="9182165" y="4839444"/>
                </a:lnTo>
                <a:lnTo>
                  <a:pt x="9182165" y="3781276"/>
                </a:lnTo>
                <a:lnTo>
                  <a:pt x="9337691" y="3781276"/>
                </a:lnTo>
                <a:lnTo>
                  <a:pt x="9337691" y="3529757"/>
                </a:lnTo>
                <a:close/>
                <a:moveTo>
                  <a:pt x="7652957" y="3529757"/>
                </a:moveTo>
                <a:lnTo>
                  <a:pt x="7652957" y="4839444"/>
                </a:lnTo>
                <a:lnTo>
                  <a:pt x="7905965" y="4839444"/>
                </a:lnTo>
                <a:lnTo>
                  <a:pt x="7905965" y="3529757"/>
                </a:lnTo>
                <a:close/>
                <a:moveTo>
                  <a:pt x="6874288" y="3529757"/>
                </a:moveTo>
                <a:lnTo>
                  <a:pt x="6874288" y="4839444"/>
                </a:lnTo>
                <a:lnTo>
                  <a:pt x="7225522" y="4839444"/>
                </a:lnTo>
                <a:cubicBezTo>
                  <a:pt x="7334167" y="4839444"/>
                  <a:pt x="7410194" y="4805710"/>
                  <a:pt x="7453601" y="4738241"/>
                </a:cubicBezTo>
                <a:cubicBezTo>
                  <a:pt x="7497010" y="4670772"/>
                  <a:pt x="7518714" y="4575026"/>
                  <a:pt x="7518714" y="4451003"/>
                </a:cubicBezTo>
                <a:lnTo>
                  <a:pt x="7518714" y="3837831"/>
                </a:lnTo>
                <a:cubicBezTo>
                  <a:pt x="7518714" y="3737124"/>
                  <a:pt x="7494901" y="3660601"/>
                  <a:pt x="7447276" y="3608264"/>
                </a:cubicBezTo>
                <a:cubicBezTo>
                  <a:pt x="7399651" y="3555926"/>
                  <a:pt x="7328710" y="3529757"/>
                  <a:pt x="7234452" y="3529757"/>
                </a:cubicBezTo>
                <a:close/>
                <a:moveTo>
                  <a:pt x="6207538" y="3529757"/>
                </a:moveTo>
                <a:lnTo>
                  <a:pt x="6207538" y="4839444"/>
                </a:lnTo>
                <a:lnTo>
                  <a:pt x="6748528" y="4839444"/>
                </a:lnTo>
                <a:lnTo>
                  <a:pt x="6748528" y="4584204"/>
                </a:lnTo>
                <a:lnTo>
                  <a:pt x="6473940" y="4584204"/>
                </a:lnTo>
                <a:lnTo>
                  <a:pt x="6473940" y="4284315"/>
                </a:lnTo>
                <a:lnTo>
                  <a:pt x="6720995" y="4284315"/>
                </a:lnTo>
                <a:lnTo>
                  <a:pt x="6720995" y="4038005"/>
                </a:lnTo>
                <a:lnTo>
                  <a:pt x="6473940" y="4038005"/>
                </a:lnTo>
                <a:lnTo>
                  <a:pt x="6473940" y="3782764"/>
                </a:lnTo>
                <a:lnTo>
                  <a:pt x="6731413" y="3782764"/>
                </a:lnTo>
                <a:lnTo>
                  <a:pt x="6731413" y="3529757"/>
                </a:lnTo>
                <a:close/>
                <a:moveTo>
                  <a:pt x="5445539" y="3529757"/>
                </a:moveTo>
                <a:lnTo>
                  <a:pt x="5445539" y="4839444"/>
                </a:lnTo>
                <a:lnTo>
                  <a:pt x="5710452" y="4839444"/>
                </a:lnTo>
                <a:lnTo>
                  <a:pt x="5710452" y="4241899"/>
                </a:lnTo>
                <a:cubicBezTo>
                  <a:pt x="5745179" y="4241899"/>
                  <a:pt x="5770356" y="4246488"/>
                  <a:pt x="5785982" y="4255666"/>
                </a:cubicBezTo>
                <a:cubicBezTo>
                  <a:pt x="5801609" y="4264844"/>
                  <a:pt x="5809423" y="4288532"/>
                  <a:pt x="5809423" y="4326731"/>
                </a:cubicBezTo>
                <a:lnTo>
                  <a:pt x="5809423" y="4839444"/>
                </a:lnTo>
                <a:lnTo>
                  <a:pt x="6067640" y="4839444"/>
                </a:lnTo>
                <a:lnTo>
                  <a:pt x="6067640" y="4343846"/>
                </a:lnTo>
                <a:cubicBezTo>
                  <a:pt x="6067640" y="4292253"/>
                  <a:pt x="6059330" y="4250209"/>
                  <a:pt x="6042711" y="4217715"/>
                </a:cubicBezTo>
                <a:cubicBezTo>
                  <a:pt x="6026093" y="4185221"/>
                  <a:pt x="5997194" y="4164757"/>
                  <a:pt x="5956018" y="4156323"/>
                </a:cubicBezTo>
                <a:cubicBezTo>
                  <a:pt x="6006124" y="4139952"/>
                  <a:pt x="6040231" y="4110434"/>
                  <a:pt x="6058338" y="4067770"/>
                </a:cubicBezTo>
                <a:cubicBezTo>
                  <a:pt x="6076446" y="4025106"/>
                  <a:pt x="6085499" y="3968055"/>
                  <a:pt x="6085499" y="3896618"/>
                </a:cubicBezTo>
                <a:cubicBezTo>
                  <a:pt x="6085499" y="3822700"/>
                  <a:pt x="6079670" y="3758332"/>
                  <a:pt x="6068012" y="3703513"/>
                </a:cubicBezTo>
                <a:cubicBezTo>
                  <a:pt x="6056354" y="3648695"/>
                  <a:pt x="6033409" y="3606031"/>
                  <a:pt x="5999179" y="3575521"/>
                </a:cubicBezTo>
                <a:cubicBezTo>
                  <a:pt x="5964948" y="3545012"/>
                  <a:pt x="5914347" y="3529757"/>
                  <a:pt x="5847374" y="3529757"/>
                </a:cubicBezTo>
                <a:close/>
                <a:moveTo>
                  <a:pt x="4683538" y="3529757"/>
                </a:moveTo>
                <a:lnTo>
                  <a:pt x="4683538" y="4839444"/>
                </a:lnTo>
                <a:lnTo>
                  <a:pt x="4941012" y="4839444"/>
                </a:lnTo>
                <a:lnTo>
                  <a:pt x="4941012" y="4320778"/>
                </a:lnTo>
                <a:lnTo>
                  <a:pt x="5047423" y="4320778"/>
                </a:lnTo>
                <a:cubicBezTo>
                  <a:pt x="5119853" y="4320778"/>
                  <a:pt x="5175788" y="4304655"/>
                  <a:pt x="5215227" y="4272409"/>
                </a:cubicBezTo>
                <a:cubicBezTo>
                  <a:pt x="5254667" y="4240163"/>
                  <a:pt x="5282075" y="4194646"/>
                  <a:pt x="5297454" y="4135859"/>
                </a:cubicBezTo>
                <a:cubicBezTo>
                  <a:pt x="5312834" y="4077072"/>
                  <a:pt x="5320523" y="4007991"/>
                  <a:pt x="5320523" y="3928616"/>
                </a:cubicBezTo>
                <a:cubicBezTo>
                  <a:pt x="5320523" y="3846265"/>
                  <a:pt x="5311346" y="3775323"/>
                  <a:pt x="5292989" y="3715792"/>
                </a:cubicBezTo>
                <a:cubicBezTo>
                  <a:pt x="5274634" y="3656261"/>
                  <a:pt x="5244249" y="3610372"/>
                  <a:pt x="5201832" y="3578126"/>
                </a:cubicBezTo>
                <a:cubicBezTo>
                  <a:pt x="5159417" y="3545880"/>
                  <a:pt x="5101993" y="3529757"/>
                  <a:pt x="5029564" y="3529757"/>
                </a:cubicBezTo>
                <a:close/>
                <a:moveTo>
                  <a:pt x="3626264" y="3529757"/>
                </a:moveTo>
                <a:lnTo>
                  <a:pt x="3626264" y="4839444"/>
                </a:lnTo>
                <a:lnTo>
                  <a:pt x="4167254" y="4839444"/>
                </a:lnTo>
                <a:lnTo>
                  <a:pt x="4167254" y="4584204"/>
                </a:lnTo>
                <a:lnTo>
                  <a:pt x="3892666" y="4584204"/>
                </a:lnTo>
                <a:lnTo>
                  <a:pt x="3892666" y="4284315"/>
                </a:lnTo>
                <a:lnTo>
                  <a:pt x="4139721" y="4284315"/>
                </a:lnTo>
                <a:lnTo>
                  <a:pt x="4139721" y="4038005"/>
                </a:lnTo>
                <a:lnTo>
                  <a:pt x="3892666" y="4038005"/>
                </a:lnTo>
                <a:lnTo>
                  <a:pt x="3892666" y="3782764"/>
                </a:lnTo>
                <a:lnTo>
                  <a:pt x="4150139" y="3782764"/>
                </a:lnTo>
                <a:lnTo>
                  <a:pt x="4150139" y="3529757"/>
                </a:lnTo>
                <a:close/>
                <a:moveTo>
                  <a:pt x="2471357" y="3529757"/>
                </a:moveTo>
                <a:lnTo>
                  <a:pt x="2471357" y="4839444"/>
                </a:lnTo>
                <a:lnTo>
                  <a:pt x="2724365" y="4839444"/>
                </a:lnTo>
                <a:lnTo>
                  <a:pt x="2724365" y="3529757"/>
                </a:lnTo>
                <a:close/>
                <a:moveTo>
                  <a:pt x="1721264" y="3529757"/>
                </a:moveTo>
                <a:lnTo>
                  <a:pt x="1721264" y="4839444"/>
                </a:lnTo>
                <a:lnTo>
                  <a:pt x="1986178" y="4839444"/>
                </a:lnTo>
                <a:lnTo>
                  <a:pt x="1986178" y="4241899"/>
                </a:lnTo>
                <a:cubicBezTo>
                  <a:pt x="2020904" y="4241899"/>
                  <a:pt x="2046081" y="4246488"/>
                  <a:pt x="2061708" y="4255666"/>
                </a:cubicBezTo>
                <a:cubicBezTo>
                  <a:pt x="2077335" y="4264844"/>
                  <a:pt x="2085148" y="4288532"/>
                  <a:pt x="2085148" y="4326731"/>
                </a:cubicBezTo>
                <a:lnTo>
                  <a:pt x="2085148" y="4839444"/>
                </a:lnTo>
                <a:lnTo>
                  <a:pt x="2343365" y="4839444"/>
                </a:lnTo>
                <a:lnTo>
                  <a:pt x="2343365" y="4343846"/>
                </a:lnTo>
                <a:cubicBezTo>
                  <a:pt x="2343365" y="4292253"/>
                  <a:pt x="2335055" y="4250209"/>
                  <a:pt x="2318437" y="4217715"/>
                </a:cubicBezTo>
                <a:cubicBezTo>
                  <a:pt x="2301817" y="4185221"/>
                  <a:pt x="2272920" y="4164757"/>
                  <a:pt x="2231744" y="4156323"/>
                </a:cubicBezTo>
                <a:cubicBezTo>
                  <a:pt x="2281850" y="4139952"/>
                  <a:pt x="2315956" y="4110434"/>
                  <a:pt x="2334064" y="4067770"/>
                </a:cubicBezTo>
                <a:cubicBezTo>
                  <a:pt x="2352171" y="4025106"/>
                  <a:pt x="2361225" y="3968055"/>
                  <a:pt x="2361225" y="3896618"/>
                </a:cubicBezTo>
                <a:cubicBezTo>
                  <a:pt x="2361225" y="3822700"/>
                  <a:pt x="2355396" y="3758332"/>
                  <a:pt x="2343737" y="3703513"/>
                </a:cubicBezTo>
                <a:cubicBezTo>
                  <a:pt x="2332079" y="3648695"/>
                  <a:pt x="2309135" y="3606031"/>
                  <a:pt x="2274904" y="3575521"/>
                </a:cubicBezTo>
                <a:cubicBezTo>
                  <a:pt x="2240674" y="3545012"/>
                  <a:pt x="2190072" y="3529757"/>
                  <a:pt x="2123100" y="3529757"/>
                </a:cubicBezTo>
                <a:close/>
                <a:moveTo>
                  <a:pt x="959264" y="3529757"/>
                </a:moveTo>
                <a:lnTo>
                  <a:pt x="959264" y="4839444"/>
                </a:lnTo>
                <a:lnTo>
                  <a:pt x="1216736" y="4839444"/>
                </a:lnTo>
                <a:lnTo>
                  <a:pt x="1216736" y="4320778"/>
                </a:lnTo>
                <a:lnTo>
                  <a:pt x="1323148" y="4320778"/>
                </a:lnTo>
                <a:cubicBezTo>
                  <a:pt x="1395578" y="4320778"/>
                  <a:pt x="1451512" y="4304655"/>
                  <a:pt x="1490952" y="4272409"/>
                </a:cubicBezTo>
                <a:cubicBezTo>
                  <a:pt x="1530391" y="4240163"/>
                  <a:pt x="1557801" y="4194646"/>
                  <a:pt x="1573180" y="4135859"/>
                </a:cubicBezTo>
                <a:cubicBezTo>
                  <a:pt x="1588558" y="4077072"/>
                  <a:pt x="1596248" y="4007991"/>
                  <a:pt x="1596248" y="3928616"/>
                </a:cubicBezTo>
                <a:cubicBezTo>
                  <a:pt x="1596248" y="3846265"/>
                  <a:pt x="1587070" y="3775323"/>
                  <a:pt x="1568715" y="3715792"/>
                </a:cubicBezTo>
                <a:cubicBezTo>
                  <a:pt x="1550359" y="3656261"/>
                  <a:pt x="1519973" y="3610372"/>
                  <a:pt x="1477557" y="3578126"/>
                </a:cubicBezTo>
                <a:cubicBezTo>
                  <a:pt x="1435141" y="3545880"/>
                  <a:pt x="1377719" y="3529757"/>
                  <a:pt x="1305289" y="3529757"/>
                </a:cubicBezTo>
                <a:close/>
                <a:moveTo>
                  <a:pt x="10139577" y="3517850"/>
                </a:moveTo>
                <a:cubicBezTo>
                  <a:pt x="10033909" y="3517850"/>
                  <a:pt x="9953666" y="3546872"/>
                  <a:pt x="9898847" y="3604915"/>
                </a:cubicBezTo>
                <a:cubicBezTo>
                  <a:pt x="9844029" y="3662958"/>
                  <a:pt x="9816620" y="3748038"/>
                  <a:pt x="9816620" y="3860155"/>
                </a:cubicBezTo>
                <a:lnTo>
                  <a:pt x="9816620" y="4482257"/>
                </a:lnTo>
                <a:cubicBezTo>
                  <a:pt x="9816620" y="4601815"/>
                  <a:pt x="9844277" y="4693220"/>
                  <a:pt x="9899591" y="4756472"/>
                </a:cubicBezTo>
                <a:cubicBezTo>
                  <a:pt x="9954906" y="4819724"/>
                  <a:pt x="10034901" y="4851350"/>
                  <a:pt x="10139577" y="4851350"/>
                </a:cubicBezTo>
                <a:cubicBezTo>
                  <a:pt x="10244253" y="4851350"/>
                  <a:pt x="10324248" y="4819724"/>
                  <a:pt x="10379563" y="4756472"/>
                </a:cubicBezTo>
                <a:cubicBezTo>
                  <a:pt x="10434877" y="4693220"/>
                  <a:pt x="10462534" y="4601815"/>
                  <a:pt x="10462534" y="4482257"/>
                </a:cubicBezTo>
                <a:lnTo>
                  <a:pt x="10462534" y="3860155"/>
                </a:lnTo>
                <a:cubicBezTo>
                  <a:pt x="10462534" y="3748038"/>
                  <a:pt x="10435126" y="3662958"/>
                  <a:pt x="10380307" y="3604915"/>
                </a:cubicBezTo>
                <a:cubicBezTo>
                  <a:pt x="10325488" y="3546872"/>
                  <a:pt x="10245245" y="3517850"/>
                  <a:pt x="10139577" y="3517850"/>
                </a:cubicBezTo>
                <a:close/>
                <a:moveTo>
                  <a:pt x="8356914" y="3517850"/>
                </a:moveTo>
                <a:cubicBezTo>
                  <a:pt x="8243308" y="3517850"/>
                  <a:pt x="8161329" y="3551585"/>
                  <a:pt x="8110975" y="3619054"/>
                </a:cubicBezTo>
                <a:cubicBezTo>
                  <a:pt x="8060621" y="3686522"/>
                  <a:pt x="8035445" y="3783757"/>
                  <a:pt x="8035445" y="3910757"/>
                </a:cubicBezTo>
                <a:lnTo>
                  <a:pt x="8035445" y="4514999"/>
                </a:lnTo>
                <a:cubicBezTo>
                  <a:pt x="8035445" y="4621163"/>
                  <a:pt x="8064342" y="4703762"/>
                  <a:pt x="8122137" y="4762798"/>
                </a:cubicBezTo>
                <a:cubicBezTo>
                  <a:pt x="8179932" y="4821833"/>
                  <a:pt x="8256207" y="4851350"/>
                  <a:pt x="8350961" y="4851350"/>
                </a:cubicBezTo>
                <a:cubicBezTo>
                  <a:pt x="8455140" y="4851350"/>
                  <a:pt x="8536252" y="4825429"/>
                  <a:pt x="8594294" y="4773588"/>
                </a:cubicBezTo>
                <a:cubicBezTo>
                  <a:pt x="8652338" y="4721746"/>
                  <a:pt x="8681359" y="4638278"/>
                  <a:pt x="8681359" y="4523184"/>
                </a:cubicBezTo>
                <a:lnTo>
                  <a:pt x="8681359" y="4275385"/>
                </a:lnTo>
                <a:lnTo>
                  <a:pt x="8417933" y="4275385"/>
                </a:lnTo>
                <a:lnTo>
                  <a:pt x="8417933" y="4511278"/>
                </a:lnTo>
                <a:cubicBezTo>
                  <a:pt x="8417933" y="4540548"/>
                  <a:pt x="8413344" y="4564360"/>
                  <a:pt x="8404166" y="4582715"/>
                </a:cubicBezTo>
                <a:cubicBezTo>
                  <a:pt x="8394988" y="4601071"/>
                  <a:pt x="8379238" y="4610249"/>
                  <a:pt x="8356914" y="4610249"/>
                </a:cubicBezTo>
                <a:cubicBezTo>
                  <a:pt x="8337070" y="4610249"/>
                  <a:pt x="8321815" y="4602807"/>
                  <a:pt x="8311149" y="4587924"/>
                </a:cubicBezTo>
                <a:cubicBezTo>
                  <a:pt x="8300483" y="4573042"/>
                  <a:pt x="8295150" y="4547493"/>
                  <a:pt x="8295150" y="4511278"/>
                </a:cubicBezTo>
                <a:lnTo>
                  <a:pt x="8295150" y="3855690"/>
                </a:lnTo>
                <a:cubicBezTo>
                  <a:pt x="8295150" y="3826421"/>
                  <a:pt x="8299367" y="3802980"/>
                  <a:pt x="8307801" y="3785369"/>
                </a:cubicBezTo>
                <a:cubicBezTo>
                  <a:pt x="8316234" y="3767758"/>
                  <a:pt x="8332605" y="3758952"/>
                  <a:pt x="8356914" y="3758952"/>
                </a:cubicBezTo>
                <a:cubicBezTo>
                  <a:pt x="8377750" y="3758952"/>
                  <a:pt x="8393129" y="3765773"/>
                  <a:pt x="8403050" y="3779416"/>
                </a:cubicBezTo>
                <a:cubicBezTo>
                  <a:pt x="8412972" y="3793058"/>
                  <a:pt x="8417933" y="3819475"/>
                  <a:pt x="8417933" y="3858667"/>
                </a:cubicBezTo>
                <a:lnTo>
                  <a:pt x="8417933" y="4052143"/>
                </a:lnTo>
                <a:lnTo>
                  <a:pt x="8678382" y="4052143"/>
                </a:lnTo>
                <a:lnTo>
                  <a:pt x="8678382" y="3825925"/>
                </a:lnTo>
                <a:cubicBezTo>
                  <a:pt x="8678382" y="3756968"/>
                  <a:pt x="8664492" y="3699793"/>
                  <a:pt x="8636710" y="3654400"/>
                </a:cubicBezTo>
                <a:cubicBezTo>
                  <a:pt x="8608929" y="3609008"/>
                  <a:pt x="8570854" y="3574901"/>
                  <a:pt x="8522485" y="3552081"/>
                </a:cubicBezTo>
                <a:cubicBezTo>
                  <a:pt x="8474116" y="3529261"/>
                  <a:pt x="8418925" y="3517850"/>
                  <a:pt x="8356914" y="3517850"/>
                </a:cubicBezTo>
                <a:close/>
                <a:moveTo>
                  <a:pt x="3175314" y="3517850"/>
                </a:moveTo>
                <a:cubicBezTo>
                  <a:pt x="3061709" y="3517850"/>
                  <a:pt x="2979729" y="3551585"/>
                  <a:pt x="2929376" y="3619054"/>
                </a:cubicBezTo>
                <a:cubicBezTo>
                  <a:pt x="2879022" y="3686522"/>
                  <a:pt x="2853845" y="3783757"/>
                  <a:pt x="2853845" y="3910757"/>
                </a:cubicBezTo>
                <a:lnTo>
                  <a:pt x="2853845" y="4514999"/>
                </a:lnTo>
                <a:cubicBezTo>
                  <a:pt x="2853845" y="4621163"/>
                  <a:pt x="2882743" y="4703762"/>
                  <a:pt x="2940538" y="4762798"/>
                </a:cubicBezTo>
                <a:cubicBezTo>
                  <a:pt x="2998333" y="4821833"/>
                  <a:pt x="3074607" y="4851350"/>
                  <a:pt x="3169361" y="4851350"/>
                </a:cubicBezTo>
                <a:cubicBezTo>
                  <a:pt x="3273541" y="4851350"/>
                  <a:pt x="3354652" y="4825429"/>
                  <a:pt x="3412695" y="4773588"/>
                </a:cubicBezTo>
                <a:cubicBezTo>
                  <a:pt x="3470738" y="4721746"/>
                  <a:pt x="3499760" y="4638278"/>
                  <a:pt x="3499760" y="4523184"/>
                </a:cubicBezTo>
                <a:lnTo>
                  <a:pt x="3499760" y="4275385"/>
                </a:lnTo>
                <a:lnTo>
                  <a:pt x="3236334" y="4275385"/>
                </a:lnTo>
                <a:lnTo>
                  <a:pt x="3236334" y="4511278"/>
                </a:lnTo>
                <a:cubicBezTo>
                  <a:pt x="3236334" y="4540548"/>
                  <a:pt x="3231745" y="4564360"/>
                  <a:pt x="3222567" y="4582715"/>
                </a:cubicBezTo>
                <a:cubicBezTo>
                  <a:pt x="3213390" y="4601071"/>
                  <a:pt x="3197639" y="4610249"/>
                  <a:pt x="3175314" y="4610249"/>
                </a:cubicBezTo>
                <a:cubicBezTo>
                  <a:pt x="3155471" y="4610249"/>
                  <a:pt x="3140215" y="4602807"/>
                  <a:pt x="3129550" y="4587924"/>
                </a:cubicBezTo>
                <a:cubicBezTo>
                  <a:pt x="3118884" y="4573042"/>
                  <a:pt x="3113550" y="4547493"/>
                  <a:pt x="3113550" y="4511278"/>
                </a:cubicBezTo>
                <a:lnTo>
                  <a:pt x="3113550" y="3855690"/>
                </a:lnTo>
                <a:cubicBezTo>
                  <a:pt x="3113550" y="3826421"/>
                  <a:pt x="3117768" y="3802980"/>
                  <a:pt x="3126201" y="3785369"/>
                </a:cubicBezTo>
                <a:cubicBezTo>
                  <a:pt x="3134634" y="3767758"/>
                  <a:pt x="3151006" y="3758952"/>
                  <a:pt x="3175314" y="3758952"/>
                </a:cubicBezTo>
                <a:cubicBezTo>
                  <a:pt x="3196150" y="3758952"/>
                  <a:pt x="3211529" y="3765773"/>
                  <a:pt x="3221451" y="3779416"/>
                </a:cubicBezTo>
                <a:cubicBezTo>
                  <a:pt x="3231373" y="3793058"/>
                  <a:pt x="3236334" y="3819475"/>
                  <a:pt x="3236334" y="3858667"/>
                </a:cubicBezTo>
                <a:lnTo>
                  <a:pt x="3236334" y="4052143"/>
                </a:lnTo>
                <a:lnTo>
                  <a:pt x="3496783" y="4052143"/>
                </a:lnTo>
                <a:lnTo>
                  <a:pt x="3496783" y="3825925"/>
                </a:lnTo>
                <a:cubicBezTo>
                  <a:pt x="3496783" y="3756968"/>
                  <a:pt x="3482893" y="3699793"/>
                  <a:pt x="3455111" y="3654400"/>
                </a:cubicBezTo>
                <a:cubicBezTo>
                  <a:pt x="3427330" y="3609008"/>
                  <a:pt x="3389255" y="3574901"/>
                  <a:pt x="3340885" y="3552081"/>
                </a:cubicBezTo>
                <a:cubicBezTo>
                  <a:pt x="3292516" y="3529261"/>
                  <a:pt x="3237326" y="3517850"/>
                  <a:pt x="3175314" y="3517850"/>
                </a:cubicBezTo>
                <a:close/>
                <a:moveTo>
                  <a:pt x="10645891" y="1943547"/>
                </a:moveTo>
                <a:lnTo>
                  <a:pt x="10706910" y="1943547"/>
                </a:lnTo>
                <a:cubicBezTo>
                  <a:pt x="10728738" y="1943547"/>
                  <a:pt x="10743621" y="1951484"/>
                  <a:pt x="10751559" y="1967359"/>
                </a:cubicBezTo>
                <a:cubicBezTo>
                  <a:pt x="10759495" y="1983234"/>
                  <a:pt x="10763465" y="2016720"/>
                  <a:pt x="10763465" y="2067818"/>
                </a:cubicBezTo>
                <a:cubicBezTo>
                  <a:pt x="10763465" y="2146697"/>
                  <a:pt x="10745357" y="2186136"/>
                  <a:pt x="10709143" y="2186136"/>
                </a:cubicBezTo>
                <a:lnTo>
                  <a:pt x="10645891" y="2186136"/>
                </a:lnTo>
                <a:close/>
                <a:moveTo>
                  <a:pt x="1501891" y="1943547"/>
                </a:moveTo>
                <a:lnTo>
                  <a:pt x="1562911" y="1943547"/>
                </a:lnTo>
                <a:cubicBezTo>
                  <a:pt x="1584739" y="1943547"/>
                  <a:pt x="1599621" y="1951484"/>
                  <a:pt x="1607559" y="1967359"/>
                </a:cubicBezTo>
                <a:cubicBezTo>
                  <a:pt x="1615496" y="1983234"/>
                  <a:pt x="1619465" y="2016720"/>
                  <a:pt x="1619465" y="2067818"/>
                </a:cubicBezTo>
                <a:cubicBezTo>
                  <a:pt x="1619465" y="2146697"/>
                  <a:pt x="1601358" y="2186136"/>
                  <a:pt x="1565143" y="2186136"/>
                </a:cubicBezTo>
                <a:lnTo>
                  <a:pt x="1501891" y="2186136"/>
                </a:lnTo>
                <a:close/>
                <a:moveTo>
                  <a:pt x="9185589" y="1930152"/>
                </a:moveTo>
                <a:lnTo>
                  <a:pt x="9214610" y="1930152"/>
                </a:lnTo>
                <a:cubicBezTo>
                  <a:pt x="9250329" y="1930152"/>
                  <a:pt x="9274017" y="1936477"/>
                  <a:pt x="9285675" y="1949128"/>
                </a:cubicBezTo>
                <a:cubicBezTo>
                  <a:pt x="9297333" y="1961778"/>
                  <a:pt x="9303163" y="1989931"/>
                  <a:pt x="9303163" y="2033588"/>
                </a:cubicBezTo>
                <a:lnTo>
                  <a:pt x="9303163" y="2709267"/>
                </a:lnTo>
                <a:cubicBezTo>
                  <a:pt x="9303163" y="2755900"/>
                  <a:pt x="9279103" y="2779216"/>
                  <a:pt x="9230981" y="2779216"/>
                </a:cubicBezTo>
                <a:lnTo>
                  <a:pt x="9185589" y="2779216"/>
                </a:lnTo>
                <a:close/>
                <a:moveTo>
                  <a:pt x="5234798" y="1924199"/>
                </a:moveTo>
                <a:lnTo>
                  <a:pt x="5246704" y="1924199"/>
                </a:lnTo>
                <a:lnTo>
                  <a:pt x="5304003" y="2590205"/>
                </a:lnTo>
                <a:lnTo>
                  <a:pt x="5184940" y="2590205"/>
                </a:lnTo>
                <a:close/>
                <a:moveTo>
                  <a:pt x="2301098" y="1924199"/>
                </a:moveTo>
                <a:lnTo>
                  <a:pt x="2313004" y="1924199"/>
                </a:lnTo>
                <a:lnTo>
                  <a:pt x="2370303" y="2590205"/>
                </a:lnTo>
                <a:lnTo>
                  <a:pt x="2251241" y="2590205"/>
                </a:lnTo>
                <a:close/>
                <a:moveTo>
                  <a:pt x="10379488" y="1700957"/>
                </a:moveTo>
                <a:lnTo>
                  <a:pt x="10379488" y="3010644"/>
                </a:lnTo>
                <a:lnTo>
                  <a:pt x="10644402" y="3010644"/>
                </a:lnTo>
                <a:lnTo>
                  <a:pt x="10644402" y="2413099"/>
                </a:lnTo>
                <a:cubicBezTo>
                  <a:pt x="10679128" y="2413099"/>
                  <a:pt x="10704306" y="2417688"/>
                  <a:pt x="10719933" y="2426866"/>
                </a:cubicBezTo>
                <a:cubicBezTo>
                  <a:pt x="10735560" y="2436044"/>
                  <a:pt x="10743373" y="2459732"/>
                  <a:pt x="10743373" y="2497931"/>
                </a:cubicBezTo>
                <a:lnTo>
                  <a:pt x="10743373" y="3010644"/>
                </a:lnTo>
                <a:lnTo>
                  <a:pt x="11001590" y="3010644"/>
                </a:lnTo>
                <a:lnTo>
                  <a:pt x="11001590" y="2515047"/>
                </a:lnTo>
                <a:cubicBezTo>
                  <a:pt x="11001590" y="2463453"/>
                  <a:pt x="10993280" y="2421409"/>
                  <a:pt x="10976661" y="2388915"/>
                </a:cubicBezTo>
                <a:cubicBezTo>
                  <a:pt x="10960041" y="2356421"/>
                  <a:pt x="10931144" y="2335957"/>
                  <a:pt x="10889969" y="2327523"/>
                </a:cubicBezTo>
                <a:cubicBezTo>
                  <a:pt x="10940074" y="2311152"/>
                  <a:pt x="10974180" y="2281634"/>
                  <a:pt x="10992288" y="2238970"/>
                </a:cubicBezTo>
                <a:cubicBezTo>
                  <a:pt x="11010395" y="2196306"/>
                  <a:pt x="11019449" y="2139256"/>
                  <a:pt x="11019449" y="2067818"/>
                </a:cubicBezTo>
                <a:cubicBezTo>
                  <a:pt x="11019449" y="1993900"/>
                  <a:pt x="11013619" y="1929532"/>
                  <a:pt x="11001962" y="1874714"/>
                </a:cubicBezTo>
                <a:cubicBezTo>
                  <a:pt x="10990303" y="1819895"/>
                  <a:pt x="10967359" y="1777231"/>
                  <a:pt x="10933129" y="1746721"/>
                </a:cubicBezTo>
                <a:cubicBezTo>
                  <a:pt x="10898898" y="1716212"/>
                  <a:pt x="10848297" y="1700957"/>
                  <a:pt x="10781324" y="1700957"/>
                </a:cubicBezTo>
                <a:close/>
                <a:moveTo>
                  <a:pt x="9712738" y="1700957"/>
                </a:moveTo>
                <a:lnTo>
                  <a:pt x="9712738" y="3010644"/>
                </a:lnTo>
                <a:lnTo>
                  <a:pt x="10253728" y="3010644"/>
                </a:lnTo>
                <a:lnTo>
                  <a:pt x="10253728" y="2755404"/>
                </a:lnTo>
                <a:lnTo>
                  <a:pt x="9979140" y="2755404"/>
                </a:lnTo>
                <a:lnTo>
                  <a:pt x="9979140" y="2455515"/>
                </a:lnTo>
                <a:lnTo>
                  <a:pt x="10226195" y="2455515"/>
                </a:lnTo>
                <a:lnTo>
                  <a:pt x="10226195" y="2209205"/>
                </a:lnTo>
                <a:lnTo>
                  <a:pt x="9979140" y="2209205"/>
                </a:lnTo>
                <a:lnTo>
                  <a:pt x="9979140" y="1953964"/>
                </a:lnTo>
                <a:lnTo>
                  <a:pt x="10236613" y="1953964"/>
                </a:lnTo>
                <a:lnTo>
                  <a:pt x="10236613" y="1700957"/>
                </a:lnTo>
                <a:close/>
                <a:moveTo>
                  <a:pt x="8922163" y="1700957"/>
                </a:moveTo>
                <a:lnTo>
                  <a:pt x="8922163" y="3010644"/>
                </a:lnTo>
                <a:lnTo>
                  <a:pt x="9273397" y="3010644"/>
                </a:lnTo>
                <a:cubicBezTo>
                  <a:pt x="9382042" y="3010644"/>
                  <a:pt x="9458068" y="2976910"/>
                  <a:pt x="9501476" y="2909441"/>
                </a:cubicBezTo>
                <a:cubicBezTo>
                  <a:pt x="9544885" y="2841972"/>
                  <a:pt x="9566589" y="2746226"/>
                  <a:pt x="9566589" y="2622203"/>
                </a:cubicBezTo>
                <a:lnTo>
                  <a:pt x="9566589" y="2009031"/>
                </a:lnTo>
                <a:cubicBezTo>
                  <a:pt x="9566589" y="1908324"/>
                  <a:pt x="9542776" y="1831801"/>
                  <a:pt x="9495151" y="1779464"/>
                </a:cubicBezTo>
                <a:cubicBezTo>
                  <a:pt x="9447526" y="1727125"/>
                  <a:pt x="9376585" y="1700957"/>
                  <a:pt x="9282327" y="1700957"/>
                </a:cubicBezTo>
                <a:close/>
                <a:moveTo>
                  <a:pt x="8122063" y="1700957"/>
                </a:moveTo>
                <a:lnTo>
                  <a:pt x="8122063" y="3010644"/>
                </a:lnTo>
                <a:lnTo>
                  <a:pt x="8378048" y="3010644"/>
                </a:lnTo>
                <a:lnTo>
                  <a:pt x="8378048" y="2355801"/>
                </a:lnTo>
                <a:lnTo>
                  <a:pt x="8509016" y="3010644"/>
                </a:lnTo>
                <a:lnTo>
                  <a:pt x="8765001" y="3010644"/>
                </a:lnTo>
                <a:lnTo>
                  <a:pt x="8765001" y="1700957"/>
                </a:lnTo>
                <a:lnTo>
                  <a:pt x="8511992" y="1700957"/>
                </a:lnTo>
                <a:lnTo>
                  <a:pt x="8511992" y="2328267"/>
                </a:lnTo>
                <a:lnTo>
                  <a:pt x="8391442" y="1700957"/>
                </a:lnTo>
                <a:close/>
                <a:moveTo>
                  <a:pt x="7455313" y="1700957"/>
                </a:moveTo>
                <a:lnTo>
                  <a:pt x="7455313" y="3010644"/>
                </a:lnTo>
                <a:lnTo>
                  <a:pt x="7996304" y="3010644"/>
                </a:lnTo>
                <a:lnTo>
                  <a:pt x="7996304" y="2755404"/>
                </a:lnTo>
                <a:lnTo>
                  <a:pt x="7721715" y="2755404"/>
                </a:lnTo>
                <a:lnTo>
                  <a:pt x="7721715" y="2455515"/>
                </a:lnTo>
                <a:lnTo>
                  <a:pt x="7968770" y="2455515"/>
                </a:lnTo>
                <a:lnTo>
                  <a:pt x="7968770" y="2209205"/>
                </a:lnTo>
                <a:lnTo>
                  <a:pt x="7721715" y="2209205"/>
                </a:lnTo>
                <a:lnTo>
                  <a:pt x="7721715" y="1953964"/>
                </a:lnTo>
                <a:lnTo>
                  <a:pt x="7979188" y="1953964"/>
                </a:lnTo>
                <a:lnTo>
                  <a:pt x="7979188" y="1700957"/>
                </a:lnTo>
                <a:close/>
                <a:moveTo>
                  <a:pt x="6773978" y="1700957"/>
                </a:moveTo>
                <a:lnTo>
                  <a:pt x="6773978" y="1952476"/>
                </a:lnTo>
                <a:lnTo>
                  <a:pt x="6929504" y="1952476"/>
                </a:lnTo>
                <a:lnTo>
                  <a:pt x="6929504" y="3010644"/>
                </a:lnTo>
                <a:lnTo>
                  <a:pt x="7191441" y="3010644"/>
                </a:lnTo>
                <a:lnTo>
                  <a:pt x="7191441" y="1952476"/>
                </a:lnTo>
                <a:lnTo>
                  <a:pt x="7346966" y="1952476"/>
                </a:lnTo>
                <a:lnTo>
                  <a:pt x="7346966" y="1700957"/>
                </a:lnTo>
                <a:close/>
                <a:moveTo>
                  <a:pt x="5661636" y="1700957"/>
                </a:moveTo>
                <a:lnTo>
                  <a:pt x="5870740" y="2579787"/>
                </a:lnTo>
                <a:lnTo>
                  <a:pt x="5870740" y="3010644"/>
                </a:lnTo>
                <a:lnTo>
                  <a:pt x="6117795" y="3010644"/>
                </a:lnTo>
                <a:lnTo>
                  <a:pt x="6117795" y="2579787"/>
                </a:lnTo>
                <a:lnTo>
                  <a:pt x="6326154" y="1700957"/>
                </a:lnTo>
                <a:lnTo>
                  <a:pt x="6067193" y="1700957"/>
                </a:lnTo>
                <a:lnTo>
                  <a:pt x="5994267" y="2144464"/>
                </a:lnTo>
                <a:lnTo>
                  <a:pt x="5921342" y="1700957"/>
                </a:lnTo>
                <a:close/>
                <a:moveTo>
                  <a:pt x="5021973" y="1700957"/>
                </a:moveTo>
                <a:lnTo>
                  <a:pt x="4895470" y="3010644"/>
                </a:lnTo>
                <a:lnTo>
                  <a:pt x="5149966" y="3010644"/>
                </a:lnTo>
                <a:lnTo>
                  <a:pt x="5166337" y="2799308"/>
                </a:lnTo>
                <a:lnTo>
                  <a:pt x="5324095" y="2799308"/>
                </a:lnTo>
                <a:lnTo>
                  <a:pt x="5342698" y="3010644"/>
                </a:lnTo>
                <a:lnTo>
                  <a:pt x="5590497" y="3010644"/>
                </a:lnTo>
                <a:lnTo>
                  <a:pt x="5466226" y="1700957"/>
                </a:lnTo>
                <a:close/>
                <a:moveTo>
                  <a:pt x="3769287" y="1700957"/>
                </a:moveTo>
                <a:lnTo>
                  <a:pt x="3909930" y="3010644"/>
                </a:lnTo>
                <a:lnTo>
                  <a:pt x="4229166" y="3010644"/>
                </a:lnTo>
                <a:lnTo>
                  <a:pt x="4291674" y="2380357"/>
                </a:lnTo>
                <a:lnTo>
                  <a:pt x="4357158" y="3010644"/>
                </a:lnTo>
                <a:lnTo>
                  <a:pt x="4671185" y="3010644"/>
                </a:lnTo>
                <a:lnTo>
                  <a:pt x="4814061" y="1700957"/>
                </a:lnTo>
                <a:lnTo>
                  <a:pt x="4555099" y="1700957"/>
                </a:lnTo>
                <a:lnTo>
                  <a:pt x="4485150" y="2527697"/>
                </a:lnTo>
                <a:lnTo>
                  <a:pt x="4415201" y="1700957"/>
                </a:lnTo>
                <a:lnTo>
                  <a:pt x="4171124" y="1700957"/>
                </a:lnTo>
                <a:lnTo>
                  <a:pt x="4097454" y="2527697"/>
                </a:lnTo>
                <a:lnTo>
                  <a:pt x="4025271" y="1700957"/>
                </a:lnTo>
                <a:close/>
                <a:moveTo>
                  <a:pt x="3159539" y="1700957"/>
                </a:moveTo>
                <a:lnTo>
                  <a:pt x="3159539" y="3010644"/>
                </a:lnTo>
                <a:lnTo>
                  <a:pt x="3690855" y="3010644"/>
                </a:lnTo>
                <a:lnTo>
                  <a:pt x="3690855" y="2787402"/>
                </a:lnTo>
                <a:lnTo>
                  <a:pt x="3421476" y="2787402"/>
                </a:lnTo>
                <a:lnTo>
                  <a:pt x="3421476" y="1700957"/>
                </a:lnTo>
                <a:close/>
                <a:moveTo>
                  <a:pt x="2766632" y="1700957"/>
                </a:moveTo>
                <a:lnTo>
                  <a:pt x="2766632" y="3010644"/>
                </a:lnTo>
                <a:lnTo>
                  <a:pt x="3019640" y="3010644"/>
                </a:lnTo>
                <a:lnTo>
                  <a:pt x="3019640" y="1700957"/>
                </a:lnTo>
                <a:close/>
                <a:moveTo>
                  <a:pt x="2088274" y="1700957"/>
                </a:moveTo>
                <a:lnTo>
                  <a:pt x="1961770" y="3010644"/>
                </a:lnTo>
                <a:lnTo>
                  <a:pt x="2216266" y="3010644"/>
                </a:lnTo>
                <a:lnTo>
                  <a:pt x="2232637" y="2799308"/>
                </a:lnTo>
                <a:lnTo>
                  <a:pt x="2390394" y="2799308"/>
                </a:lnTo>
                <a:lnTo>
                  <a:pt x="2408998" y="3010644"/>
                </a:lnTo>
                <a:lnTo>
                  <a:pt x="2656797" y="3010644"/>
                </a:lnTo>
                <a:lnTo>
                  <a:pt x="2532526" y="1700957"/>
                </a:lnTo>
                <a:close/>
                <a:moveTo>
                  <a:pt x="1235489" y="1700957"/>
                </a:moveTo>
                <a:lnTo>
                  <a:pt x="1235489" y="3010644"/>
                </a:lnTo>
                <a:lnTo>
                  <a:pt x="1500403" y="3010644"/>
                </a:lnTo>
                <a:lnTo>
                  <a:pt x="1500403" y="2413099"/>
                </a:lnTo>
                <a:cubicBezTo>
                  <a:pt x="1535129" y="2413099"/>
                  <a:pt x="1560306" y="2417688"/>
                  <a:pt x="1575933" y="2426866"/>
                </a:cubicBezTo>
                <a:cubicBezTo>
                  <a:pt x="1591560" y="2436044"/>
                  <a:pt x="1599373" y="2459732"/>
                  <a:pt x="1599373" y="2497931"/>
                </a:cubicBezTo>
                <a:lnTo>
                  <a:pt x="1599373" y="3010644"/>
                </a:lnTo>
                <a:lnTo>
                  <a:pt x="1857590" y="3010644"/>
                </a:lnTo>
                <a:lnTo>
                  <a:pt x="1857590" y="2515047"/>
                </a:lnTo>
                <a:cubicBezTo>
                  <a:pt x="1857590" y="2463453"/>
                  <a:pt x="1849281" y="2421409"/>
                  <a:pt x="1832662" y="2388915"/>
                </a:cubicBezTo>
                <a:cubicBezTo>
                  <a:pt x="1816042" y="2356421"/>
                  <a:pt x="1787145" y="2335957"/>
                  <a:pt x="1745969" y="2327523"/>
                </a:cubicBezTo>
                <a:cubicBezTo>
                  <a:pt x="1796075" y="2311152"/>
                  <a:pt x="1830181" y="2281634"/>
                  <a:pt x="1848288" y="2238970"/>
                </a:cubicBezTo>
                <a:cubicBezTo>
                  <a:pt x="1866396" y="2196306"/>
                  <a:pt x="1875450" y="2139256"/>
                  <a:pt x="1875450" y="2067818"/>
                </a:cubicBezTo>
                <a:cubicBezTo>
                  <a:pt x="1875450" y="1993900"/>
                  <a:pt x="1869620" y="1929532"/>
                  <a:pt x="1857962" y="1874714"/>
                </a:cubicBezTo>
                <a:cubicBezTo>
                  <a:pt x="1846304" y="1819895"/>
                  <a:pt x="1823360" y="1777231"/>
                  <a:pt x="1789129" y="1746721"/>
                </a:cubicBezTo>
                <a:cubicBezTo>
                  <a:pt x="1754899" y="1716212"/>
                  <a:pt x="1704297" y="1700957"/>
                  <a:pt x="1637325" y="1700957"/>
                </a:cubicBezTo>
                <a:close/>
                <a:moveTo>
                  <a:pt x="0" y="0"/>
                </a:moveTo>
                <a:lnTo>
                  <a:pt x="12260826" y="0"/>
                </a:lnTo>
                <a:lnTo>
                  <a:pt x="12260826" y="6858000"/>
                </a:lnTo>
                <a:lnTo>
                  <a:pt x="0" y="6858000"/>
                </a:lnTo>
                <a:close/>
              </a:path>
            </a:pathLst>
          </a:custGeom>
          <a:solidFill>
            <a:schemeClr val="tx1">
              <a:lumMod val="85000"/>
              <a:lumOff val="15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846804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0000">
        <p15:prstTrans prst="fallOver"/>
      </p:transition>
    </mc:Choice>
    <mc:Fallback>
      <p:transition spd="slow"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 name="Picture 2">
            <a:extLst>
              <a:ext uri="{FF2B5EF4-FFF2-40B4-BE49-F238E27FC236}">
                <a16:creationId xmlns:a16="http://schemas.microsoft.com/office/drawing/2014/main" id="{6794DC5B-BFAC-5C03-8942-BCCE18111BEB}"/>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artisticMosiaicBubbles/>
                    </a14:imgEffect>
                  </a14:imgLayer>
                </a14:imgProps>
              </a:ext>
            </a:extLst>
          </a:blip>
          <a:stretch>
            <a:fillRect/>
          </a:stretch>
        </p:blipFill>
        <p:spPr>
          <a:xfrm>
            <a:off x="0" y="0"/>
            <a:ext cx="12192000" cy="6869400"/>
          </a:xfrm>
          <a:prstGeom prst="rect">
            <a:avLst/>
          </a:prstGeom>
        </p:spPr>
      </p:pic>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6" name="Picture 2" descr="360DigiTMG Reviews - 52 Reviews of 360digitmg.com | Sitejab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7905632-DE61-085C-4780-CEC9180CA014}"/>
              </a:ext>
            </a:extLst>
          </p:cNvPr>
          <p:cNvPicPr>
            <a:picLocks noChangeAspect="1"/>
          </p:cNvPicPr>
          <p:nvPr/>
        </p:nvPicPr>
        <p:blipFill>
          <a:blip r:embed="rId6"/>
          <a:stretch>
            <a:fillRect/>
          </a:stretch>
        </p:blipFill>
        <p:spPr>
          <a:xfrm>
            <a:off x="8839200" y="900995"/>
            <a:ext cx="3260127" cy="2533705"/>
          </a:xfrm>
          <a:prstGeom prst="rect">
            <a:avLst/>
          </a:prstGeom>
        </p:spPr>
      </p:pic>
      <p:pic>
        <p:nvPicPr>
          <p:cNvPr id="16" name="Picture 15">
            <a:extLst>
              <a:ext uri="{FF2B5EF4-FFF2-40B4-BE49-F238E27FC236}">
                <a16:creationId xmlns:a16="http://schemas.microsoft.com/office/drawing/2014/main" id="{74E08504-43DA-FC1B-B251-1C420622A1E8}"/>
              </a:ext>
            </a:extLst>
          </p:cNvPr>
          <p:cNvPicPr>
            <a:picLocks noChangeAspect="1"/>
          </p:cNvPicPr>
          <p:nvPr/>
        </p:nvPicPr>
        <p:blipFill>
          <a:blip r:embed="rId7"/>
          <a:stretch>
            <a:fillRect/>
          </a:stretch>
        </p:blipFill>
        <p:spPr>
          <a:xfrm>
            <a:off x="4210572" y="874902"/>
            <a:ext cx="4264839" cy="2901183"/>
          </a:xfrm>
          <a:prstGeom prst="rect">
            <a:avLst/>
          </a:prstGeom>
        </p:spPr>
      </p:pic>
      <p:pic>
        <p:nvPicPr>
          <p:cNvPr id="18" name="Picture 17">
            <a:extLst>
              <a:ext uri="{FF2B5EF4-FFF2-40B4-BE49-F238E27FC236}">
                <a16:creationId xmlns:a16="http://schemas.microsoft.com/office/drawing/2014/main" id="{C01AD48D-CD90-CE7F-05F4-1688F5B8F2E1}"/>
              </a:ext>
            </a:extLst>
          </p:cNvPr>
          <p:cNvPicPr>
            <a:picLocks noChangeAspect="1"/>
          </p:cNvPicPr>
          <p:nvPr/>
        </p:nvPicPr>
        <p:blipFill>
          <a:blip r:embed="rId8"/>
          <a:stretch>
            <a:fillRect/>
          </a:stretch>
        </p:blipFill>
        <p:spPr>
          <a:xfrm>
            <a:off x="4228546" y="3679405"/>
            <a:ext cx="4264839" cy="2658333"/>
          </a:xfrm>
          <a:prstGeom prst="rect">
            <a:avLst/>
          </a:prstGeom>
        </p:spPr>
      </p:pic>
      <p:pic>
        <p:nvPicPr>
          <p:cNvPr id="20" name="Picture 19">
            <a:extLst>
              <a:ext uri="{FF2B5EF4-FFF2-40B4-BE49-F238E27FC236}">
                <a16:creationId xmlns:a16="http://schemas.microsoft.com/office/drawing/2014/main" id="{051AC7DA-C7A3-CB42-BD94-A045DB559477}"/>
              </a:ext>
            </a:extLst>
          </p:cNvPr>
          <p:cNvPicPr>
            <a:picLocks noChangeAspect="1"/>
          </p:cNvPicPr>
          <p:nvPr/>
        </p:nvPicPr>
        <p:blipFill>
          <a:blip r:embed="rId9"/>
          <a:stretch>
            <a:fillRect/>
          </a:stretch>
        </p:blipFill>
        <p:spPr>
          <a:xfrm>
            <a:off x="206973" y="874902"/>
            <a:ext cx="3639812" cy="5462836"/>
          </a:xfrm>
          <a:prstGeom prst="rect">
            <a:avLst/>
          </a:prstGeom>
        </p:spPr>
      </p:pic>
      <p:pic>
        <p:nvPicPr>
          <p:cNvPr id="22" name="Picture 21">
            <a:extLst>
              <a:ext uri="{FF2B5EF4-FFF2-40B4-BE49-F238E27FC236}">
                <a16:creationId xmlns:a16="http://schemas.microsoft.com/office/drawing/2014/main" id="{D3A2611E-ECF4-74A9-84D2-CD08622D2CE6}"/>
              </a:ext>
            </a:extLst>
          </p:cNvPr>
          <p:cNvPicPr>
            <a:picLocks noChangeAspect="1"/>
          </p:cNvPicPr>
          <p:nvPr/>
        </p:nvPicPr>
        <p:blipFill>
          <a:blip r:embed="rId10"/>
          <a:stretch>
            <a:fillRect/>
          </a:stretch>
        </p:blipFill>
        <p:spPr>
          <a:xfrm>
            <a:off x="8875986" y="3434700"/>
            <a:ext cx="3223342" cy="2533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advTm="10000">
        <p14:honeycomb/>
      </p:transition>
    </mc:Choice>
    <mc:Fallback>
      <p:transition spd="slow"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5"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52"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389CC1-9489-E6F5-23A1-3CCF4EC0036C}"/>
              </a:ext>
            </a:extLst>
          </p:cNvPr>
          <p:cNvPicPr>
            <a:picLocks noChangeAspect="1"/>
          </p:cNvPicPr>
          <p:nvPr/>
        </p:nvPicPr>
        <p:blipFill>
          <a:blip r:embed="rId4"/>
          <a:stretch>
            <a:fillRect/>
          </a:stretch>
        </p:blipFill>
        <p:spPr>
          <a:xfrm>
            <a:off x="2322786" y="0"/>
            <a:ext cx="7274870" cy="64645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advTm="5000">
        <p14:vortex dir="r"/>
      </p:transition>
    </mc:Choice>
    <mc:Fallback>
      <p:transition spd="slow"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3319C3-5403-0A56-AFCE-AEC6994866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22000" contrast="-45000"/>
                    </a14:imgEffect>
                  </a14:imgLayer>
                </a14:imgProps>
              </a:ext>
            </a:extLst>
          </a:blip>
          <a:stretch>
            <a:fillRect/>
          </a:stretch>
        </p:blipFill>
        <p:spPr>
          <a:xfrm>
            <a:off x="0" y="0"/>
            <a:ext cx="12192000" cy="6897349"/>
          </a:xfrm>
          <a:prstGeom prst="rect">
            <a:avLst/>
          </a:prstGeom>
          <a:solidFill>
            <a:schemeClr val="accent1">
              <a:alpha val="58000"/>
            </a:schemeClr>
          </a:solidFill>
        </p:spPr>
      </p:pic>
      <p:sp>
        <p:nvSpPr>
          <p:cNvPr id="4" name="Google Shape;98;p2"/>
          <p:cNvSpPr txBox="1"/>
          <p:nvPr/>
        </p:nvSpPr>
        <p:spPr>
          <a:xfrm>
            <a:off x="653172" y="313011"/>
            <a:ext cx="10885656" cy="615482"/>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r>
              <a:rPr lang="en-IN" sz="3200" b="1" i="0" u="none" strike="noStrike" cap="none" dirty="0">
                <a:solidFill>
                  <a:srgbClr val="000000"/>
                </a:solidFill>
                <a:latin typeface="Times New Roman"/>
                <a:ea typeface="Times New Roman"/>
                <a:cs typeface="Times New Roman"/>
                <a:sym typeface="Times New Roman"/>
              </a:rPr>
              <a:t>Team Leaders &amp; Members</a:t>
            </a:r>
            <a:endParaRPr sz="3200" b="1" i="0" u="none" strike="noStrike" cap="none" dirty="0">
              <a:solidFill>
                <a:srgbClr val="000000"/>
              </a:solidFill>
              <a:latin typeface="Times New Roman"/>
              <a:ea typeface="Times New Roman"/>
              <a:cs typeface="Times New Roman"/>
              <a:sym typeface="Times New Roman"/>
            </a:endParaRPr>
          </a:p>
        </p:txBody>
      </p:sp>
      <p:pic>
        <p:nvPicPr>
          <p:cNvPr id="5" name="Google Shape;99;p2"/>
          <p:cNvPicPr preferRelativeResize="0"/>
          <p:nvPr/>
        </p:nvPicPr>
        <p:blipFill rotWithShape="1">
          <a:blip r:embed="rId4">
            <a:alphaModFix/>
          </a:blip>
          <a:srcRect/>
          <a:stretch/>
        </p:blipFill>
        <p:spPr>
          <a:xfrm>
            <a:off x="14086508" y="11637873"/>
            <a:ext cx="158226" cy="163709"/>
          </a:xfrm>
          <a:prstGeom prst="rect">
            <a:avLst/>
          </a:prstGeom>
          <a:noFill/>
          <a:ln>
            <a:noFill/>
          </a:ln>
        </p:spPr>
      </p:pic>
      <p:pic>
        <p:nvPicPr>
          <p:cNvPr id="6" name="Picture 2" descr="360DigiTMG Reviews - 52 Reviews of 360digitmg.com | Sitejab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FF2F0AC-4C82-997F-9DB9-7A4B9EFE777D}"/>
              </a:ext>
            </a:extLst>
          </p:cNvPr>
          <p:cNvPicPr>
            <a:picLocks noChangeAspect="1"/>
          </p:cNvPicPr>
          <p:nvPr/>
        </p:nvPicPr>
        <p:blipFill>
          <a:blip r:embed="rId6"/>
          <a:stretch>
            <a:fillRect/>
          </a:stretch>
        </p:blipFill>
        <p:spPr>
          <a:xfrm>
            <a:off x="385754" y="1150529"/>
            <a:ext cx="1606552" cy="14419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Google Shape;118;p4">
            <a:extLst>
              <a:ext uri="{FF2B5EF4-FFF2-40B4-BE49-F238E27FC236}">
                <a16:creationId xmlns:a16="http://schemas.microsoft.com/office/drawing/2014/main" id="{858ADCCD-76F5-F664-8CC3-AF9B62449192}"/>
              </a:ext>
            </a:extLst>
          </p:cNvPr>
          <p:cNvSpPr/>
          <p:nvPr/>
        </p:nvSpPr>
        <p:spPr>
          <a:xfrm>
            <a:off x="2513334" y="1150529"/>
            <a:ext cx="4360432" cy="1259957"/>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IN" sz="2000" b="1" i="0" dirty="0">
                <a:effectLst/>
                <a:latin typeface="Times New Roman" panose="02020603050405020304" pitchFamily="18" charset="0"/>
                <a:cs typeface="Times New Roman" panose="02020603050405020304" pitchFamily="18" charset="0"/>
              </a:rPr>
              <a:t>Bharani Kumar </a:t>
            </a:r>
            <a:r>
              <a:rPr lang="en-IN" sz="2000" b="1" i="0" dirty="0" err="1">
                <a:effectLst/>
                <a:latin typeface="Times New Roman" panose="02020603050405020304" pitchFamily="18" charset="0"/>
                <a:cs typeface="Times New Roman" panose="02020603050405020304" pitchFamily="18" charset="0"/>
              </a:rPr>
              <a:t>Depuru</a:t>
            </a:r>
            <a:endParaRPr lang="en-IN" sz="2000" b="1" i="0" dirty="0">
              <a:effectLst/>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IN" sz="2000" b="0" i="0" dirty="0">
                <a:effectLst/>
                <a:latin typeface="Times New Roman" panose="02020603050405020304" pitchFamily="18" charset="0"/>
                <a:cs typeface="Times New Roman" panose="02020603050405020304" pitchFamily="18" charset="0"/>
              </a:rPr>
              <a:t>Director &amp; Co-Founder at </a:t>
            </a:r>
            <a:r>
              <a:rPr lang="en-IN" sz="2000" b="0" i="0" dirty="0" err="1">
                <a:effectLst/>
                <a:latin typeface="Times New Roman" panose="02020603050405020304" pitchFamily="18" charset="0"/>
                <a:cs typeface="Times New Roman" panose="02020603050405020304" pitchFamily="18" charset="0"/>
              </a:rPr>
              <a:t>Innodatatics</a:t>
            </a:r>
            <a:endParaRPr lang="en-IN" sz="2000" b="0" i="0" dirty="0">
              <a:effectLst/>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1400" b="1" i="0" u="sng" strike="noStrike" cap="none" dirty="0">
                <a:solidFill>
                  <a:srgbClr val="2E75B5"/>
                </a:solidFill>
                <a:latin typeface="Times New Roman"/>
                <a:ea typeface="Times New Roman"/>
                <a:cs typeface="Times New Roman"/>
                <a:sym typeface="Times New Roman"/>
              </a:rPr>
              <a:t>linkedin.com/in/</a:t>
            </a:r>
            <a:r>
              <a:rPr lang="en-US" sz="1400" b="1" i="0" u="sng" strike="noStrike" cap="none" dirty="0" err="1">
                <a:solidFill>
                  <a:srgbClr val="2E75B5"/>
                </a:solidFill>
                <a:latin typeface="Times New Roman"/>
                <a:ea typeface="Times New Roman"/>
                <a:cs typeface="Times New Roman"/>
                <a:sym typeface="Times New Roman"/>
              </a:rPr>
              <a:t>bharanikumardepuru</a:t>
            </a:r>
            <a:r>
              <a:rPr lang="en-US" sz="1400" b="1" i="0" u="sng" strike="noStrike" cap="none" dirty="0">
                <a:solidFill>
                  <a:srgbClr val="2E75B5"/>
                </a:solidFill>
                <a:latin typeface="Times New Roman"/>
                <a:ea typeface="Times New Roman"/>
                <a:cs typeface="Times New Roman"/>
                <a:sym typeface="Times New Roman"/>
              </a:rPr>
              <a:t>/</a:t>
            </a:r>
            <a:endParaRPr sz="1400" b="1" i="0" u="none" strike="noStrike" cap="none" dirty="0">
              <a:solidFill>
                <a:srgbClr val="2E75B5"/>
              </a:solidFill>
              <a:latin typeface="Times New Roman"/>
              <a:ea typeface="Times New Roman"/>
              <a:cs typeface="Times New Roman"/>
              <a:sym typeface="Times New Roman"/>
            </a:endParaRPr>
          </a:p>
        </p:txBody>
      </p:sp>
      <p:pic>
        <p:nvPicPr>
          <p:cNvPr id="11" name="Picture 10">
            <a:extLst>
              <a:ext uri="{FF2B5EF4-FFF2-40B4-BE49-F238E27FC236}">
                <a16:creationId xmlns:a16="http://schemas.microsoft.com/office/drawing/2014/main" id="{F118D7F4-6DF6-6FA4-6EC7-55CDCF8F4569}"/>
              </a:ext>
            </a:extLst>
          </p:cNvPr>
          <p:cNvPicPr>
            <a:picLocks noChangeAspect="1"/>
          </p:cNvPicPr>
          <p:nvPr/>
        </p:nvPicPr>
        <p:blipFill>
          <a:blip r:embed="rId7"/>
          <a:stretch>
            <a:fillRect/>
          </a:stretch>
        </p:blipFill>
        <p:spPr>
          <a:xfrm>
            <a:off x="635537" y="2962528"/>
            <a:ext cx="1238549" cy="11497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Google Shape;118;p4">
            <a:extLst>
              <a:ext uri="{FF2B5EF4-FFF2-40B4-BE49-F238E27FC236}">
                <a16:creationId xmlns:a16="http://schemas.microsoft.com/office/drawing/2014/main" id="{985D164C-0EC8-4D1C-9215-38F025CD2F7D}"/>
              </a:ext>
            </a:extLst>
          </p:cNvPr>
          <p:cNvSpPr/>
          <p:nvPr/>
        </p:nvSpPr>
        <p:spPr>
          <a:xfrm>
            <a:off x="2513334" y="3136720"/>
            <a:ext cx="4360432" cy="975541"/>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1" dirty="0">
                <a:solidFill>
                  <a:schemeClr val="dk1"/>
                </a:solidFill>
              </a:rPr>
              <a:t>N</a:t>
            </a:r>
            <a:r>
              <a:rPr lang="en-US" sz="2000" b="1" i="0" u="none" strike="noStrike" cap="none" dirty="0">
                <a:solidFill>
                  <a:schemeClr val="dk1"/>
                </a:solidFill>
                <a:latin typeface="Arial"/>
                <a:ea typeface="Arial"/>
                <a:cs typeface="Arial"/>
                <a:sym typeface="Arial"/>
              </a:rPr>
              <a:t>ame:</a:t>
            </a:r>
            <a:r>
              <a:rPr lang="en-US" sz="2000" dirty="0"/>
              <a:t> Anand Kishore </a:t>
            </a:r>
            <a:r>
              <a:rPr lang="en-US" sz="2000" dirty="0" err="1"/>
              <a:t>Kalthuri</a:t>
            </a:r>
            <a:endParaRPr lang="en-US" sz="2000" u="sng" dirty="0">
              <a:solidFill>
                <a:schemeClr val="hlink"/>
              </a:solidFill>
            </a:endParaRPr>
          </a:p>
          <a:p>
            <a:pPr marL="0" marR="0" lvl="0" indent="0" algn="l" rtl="0">
              <a:lnSpc>
                <a:spcPct val="100000"/>
              </a:lnSpc>
              <a:spcBef>
                <a:spcPts val="0"/>
              </a:spcBef>
              <a:spcAft>
                <a:spcPts val="0"/>
              </a:spcAft>
              <a:buNone/>
            </a:pPr>
            <a:r>
              <a:rPr lang="en-IN" sz="2000" b="1" i="0" u="none" strike="noStrike" cap="none" dirty="0">
                <a:solidFill>
                  <a:srgbClr val="0070C0"/>
                </a:solidFill>
                <a:latin typeface="Arial"/>
                <a:ea typeface="Arial"/>
                <a:cs typeface="Arial"/>
                <a:sym typeface="Arial"/>
              </a:rPr>
              <a:t>linkedin.com/in/</a:t>
            </a:r>
            <a:r>
              <a:rPr lang="en-IN" sz="2000" b="1" i="0" u="none" strike="noStrike" cap="none" dirty="0" err="1">
                <a:solidFill>
                  <a:srgbClr val="0070C0"/>
                </a:solidFill>
                <a:latin typeface="Arial"/>
                <a:ea typeface="Arial"/>
                <a:cs typeface="Arial"/>
                <a:sym typeface="Arial"/>
              </a:rPr>
              <a:t>anand-kalthuri</a:t>
            </a:r>
            <a:r>
              <a:rPr lang="en-IN" sz="2000" b="1" i="0" u="none" strike="noStrike" cap="none" dirty="0">
                <a:solidFill>
                  <a:srgbClr val="0070C0"/>
                </a:solidFill>
                <a:latin typeface="Arial"/>
                <a:ea typeface="Arial"/>
                <a:cs typeface="Arial"/>
                <a:sym typeface="Arial"/>
              </a:rPr>
              <a:t>/</a:t>
            </a:r>
            <a:endParaRPr lang="en-US" sz="2000" b="1" i="0" u="sng" strike="noStrike" cap="none" dirty="0">
              <a:solidFill>
                <a:schemeClr val="hlink"/>
              </a:solidFill>
              <a:latin typeface="Arial"/>
              <a:ea typeface="Arial"/>
              <a:cs typeface="Arial"/>
              <a:sym typeface="Arial"/>
            </a:endParaRPr>
          </a:p>
        </p:txBody>
      </p:sp>
      <p:sp>
        <p:nvSpPr>
          <p:cNvPr id="13" name="Google Shape;118;p4">
            <a:extLst>
              <a:ext uri="{FF2B5EF4-FFF2-40B4-BE49-F238E27FC236}">
                <a16:creationId xmlns:a16="http://schemas.microsoft.com/office/drawing/2014/main" id="{5662FE7B-0D84-A4B6-0EC1-8C459B815AD6}"/>
              </a:ext>
            </a:extLst>
          </p:cNvPr>
          <p:cNvSpPr/>
          <p:nvPr/>
        </p:nvSpPr>
        <p:spPr>
          <a:xfrm>
            <a:off x="2513334" y="4716024"/>
            <a:ext cx="4360432" cy="975541"/>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pt-BR" sz="1800" b="1" dirty="0">
                <a:solidFill>
                  <a:schemeClr val="dk1"/>
                </a:solidFill>
              </a:rPr>
              <a:t>N</a:t>
            </a:r>
            <a:r>
              <a:rPr lang="pt-BR" sz="1800" b="1" i="0" u="none" strike="noStrike" cap="none" dirty="0">
                <a:solidFill>
                  <a:schemeClr val="dk1"/>
                </a:solidFill>
                <a:latin typeface="Arial"/>
                <a:ea typeface="Arial"/>
                <a:cs typeface="Arial"/>
                <a:sym typeface="Arial"/>
              </a:rPr>
              <a:t>ame</a:t>
            </a:r>
            <a:r>
              <a:rPr lang="pt-BR" sz="2000" b="1" i="0" u="none" strike="noStrike" cap="none" dirty="0">
                <a:solidFill>
                  <a:schemeClr val="dk1"/>
                </a:solidFill>
                <a:latin typeface="Arial"/>
                <a:ea typeface="Arial"/>
                <a:cs typeface="Arial"/>
                <a:sym typeface="Arial"/>
              </a:rPr>
              <a:t>:</a:t>
            </a:r>
            <a:r>
              <a:rPr lang="pt-BR" sz="2000" dirty="0"/>
              <a:t> Pavan Kumar</a:t>
            </a:r>
            <a:endParaRPr lang="pt-BR" sz="2000" u="sng" dirty="0">
              <a:solidFill>
                <a:schemeClr val="hlink"/>
              </a:solidFill>
            </a:endParaRPr>
          </a:p>
          <a:p>
            <a:pPr marL="0" marR="0" lvl="0" indent="0" algn="l" rtl="0">
              <a:lnSpc>
                <a:spcPct val="100000"/>
              </a:lnSpc>
              <a:spcBef>
                <a:spcPts val="0"/>
              </a:spcBef>
              <a:spcAft>
                <a:spcPts val="0"/>
              </a:spcAft>
              <a:buNone/>
            </a:pPr>
            <a:r>
              <a:rPr lang="pt-BR" b="1" i="0" u="none" strike="noStrike" cap="none" dirty="0">
                <a:solidFill>
                  <a:srgbClr val="0070C0"/>
                </a:solidFill>
                <a:latin typeface="Arial"/>
                <a:ea typeface="Arial"/>
                <a:cs typeface="Arial"/>
                <a:sym typeface="Arial"/>
              </a:rPr>
              <a:t>linkedin.com/in/e-pavan-kumar-a4b387281/</a:t>
            </a:r>
            <a:endParaRPr lang="pt-BR" b="0" i="0" u="none" strike="noStrike" cap="none" dirty="0">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301347EB-2DB5-EB1D-524C-9F4C67C6D0D3}"/>
              </a:ext>
            </a:extLst>
          </p:cNvPr>
          <p:cNvPicPr>
            <a:picLocks noChangeAspect="1"/>
          </p:cNvPicPr>
          <p:nvPr/>
        </p:nvPicPr>
        <p:blipFill>
          <a:blip r:embed="rId8"/>
          <a:stretch>
            <a:fillRect/>
          </a:stretch>
        </p:blipFill>
        <p:spPr>
          <a:xfrm>
            <a:off x="569755" y="4657216"/>
            <a:ext cx="1238549" cy="11497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a:extLst>
              <a:ext uri="{FF2B5EF4-FFF2-40B4-BE49-F238E27FC236}">
                <a16:creationId xmlns:a16="http://schemas.microsoft.com/office/drawing/2014/main" id="{51E78C55-FB55-1198-9231-9D85D93745F6}"/>
              </a:ext>
            </a:extLst>
          </p:cNvPr>
          <p:cNvSpPr txBox="1"/>
          <p:nvPr/>
        </p:nvSpPr>
        <p:spPr>
          <a:xfrm>
            <a:off x="2751082" y="6198017"/>
            <a:ext cx="7162800" cy="307777"/>
          </a:xfrm>
          <a:prstGeom prst="rect">
            <a:avLst/>
          </a:prstGeom>
          <a:noFill/>
        </p:spPr>
        <p:txBody>
          <a:bodyPr wrap="square">
            <a:spAutoFit/>
          </a:bodyPr>
          <a:lstStyle/>
          <a:p>
            <a:r>
              <a:rPr lang="en-US" b="1" dirty="0">
                <a:highlight>
                  <a:srgbClr val="C0C0C0"/>
                </a:highlight>
              </a:rPr>
              <a:t>AND SOME MORE PEOPLE</a:t>
            </a:r>
            <a:endParaRPr lang="en-IN" b="1" dirty="0">
              <a:highlight>
                <a:srgbClr val="C0C0C0"/>
              </a:highlight>
            </a:endParaRPr>
          </a:p>
        </p:txBody>
      </p:sp>
    </p:spTree>
    <p:extLst>
      <p:ext uri="{BB962C8B-B14F-4D97-AF65-F5344CB8AC3E}">
        <p14:creationId xmlns:p14="http://schemas.microsoft.com/office/powerpoint/2010/main" val="23503155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0000">
        <p15:prstTrans prst="drape"/>
      </p:transition>
    </mc:Choice>
    <mc:Fallback>
      <p:transition spd="slow"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pic>
        <p:nvPicPr>
          <p:cNvPr id="3" name="Picture 2">
            <a:extLst>
              <a:ext uri="{FF2B5EF4-FFF2-40B4-BE49-F238E27FC236}">
                <a16:creationId xmlns:a16="http://schemas.microsoft.com/office/drawing/2014/main" id="{9F8D8AFB-F21A-E742-1645-54F58B5AD705}"/>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0"/>
            <a:ext cx="12192001" cy="6858000"/>
          </a:xfrm>
          <a:prstGeom prst="rect">
            <a:avLst/>
          </a:prstGeom>
        </p:spPr>
      </p:pic>
      <p:sp>
        <p:nvSpPr>
          <p:cNvPr id="139" name="Google Shape;139;gf3a8d4be09_2_180"/>
          <p:cNvSpPr txBox="1">
            <a:spLocks noGrp="1"/>
          </p:cNvSpPr>
          <p:nvPr>
            <p:ph type="title"/>
          </p:nvPr>
        </p:nvSpPr>
        <p:spPr>
          <a:xfrm>
            <a:off x="136634" y="0"/>
            <a:ext cx="10542241"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Contents</a:t>
            </a:r>
            <a:endParaRPr sz="3200" b="1" dirty="0">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
        <p:nvSpPr>
          <p:cNvPr id="142" name="Google Shape;142;gf3a8d4be09_2_180"/>
          <p:cNvSpPr txBox="1"/>
          <p:nvPr/>
        </p:nvSpPr>
        <p:spPr>
          <a:xfrm>
            <a:off x="1860332" y="941417"/>
            <a:ext cx="7010400" cy="4505819"/>
          </a:xfrm>
          <a:prstGeom prst="rect">
            <a:avLst/>
          </a:prstGeom>
          <a:noFill/>
          <a:ln>
            <a:noFill/>
          </a:ln>
        </p:spPr>
        <p:txBody>
          <a:bodyPr spcFirstLastPara="1" wrap="square" lIns="91425" tIns="91425" rIns="91425" bIns="91425" anchor="t" anchorCtr="0">
            <a:spAutoFit/>
          </a:bodyPr>
          <a:lstStyle/>
          <a:p>
            <a:pPr marL="457200" lvl="0" indent="-431800" algn="l" rtl="0">
              <a:lnSpc>
                <a:spcPct val="90000"/>
              </a:lnSpc>
              <a:spcBef>
                <a:spcPts val="0"/>
              </a:spcBef>
              <a:spcAft>
                <a:spcPts val="0"/>
              </a:spcAft>
              <a:buClr>
                <a:schemeClr val="dk1"/>
              </a:buClr>
              <a:buSzPts val="3200"/>
              <a:buFont typeface="Times New Roman"/>
              <a:buChar char="●"/>
            </a:pPr>
            <a:endParaRPr lang="en-US" sz="24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600" dirty="0">
                <a:solidFill>
                  <a:schemeClr val="dk1"/>
                </a:solidFill>
                <a:latin typeface="Times New Roman"/>
                <a:ea typeface="Times New Roman"/>
                <a:cs typeface="Times New Roman"/>
                <a:sym typeface="Times New Roman"/>
              </a:rPr>
              <a:t>Business Problem</a:t>
            </a:r>
          </a:p>
          <a:p>
            <a:pPr marL="457200" indent="-431800">
              <a:lnSpc>
                <a:spcPct val="90000"/>
              </a:lnSpc>
              <a:buClr>
                <a:schemeClr val="dk1"/>
              </a:buClr>
              <a:buSzPts val="3200"/>
              <a:buFont typeface="Times New Roman"/>
              <a:buChar char="●"/>
            </a:pPr>
            <a:r>
              <a:rPr lang="en-US" sz="3600" dirty="0">
                <a:solidFill>
                  <a:schemeClr val="dk1"/>
                </a:solidFill>
                <a:latin typeface="Times New Roman"/>
                <a:ea typeface="Times New Roman"/>
                <a:cs typeface="Times New Roman"/>
                <a:sym typeface="Times New Roman"/>
              </a:rPr>
              <a:t>Business Constraints</a:t>
            </a:r>
          </a:p>
          <a:p>
            <a:pPr marL="457200" lvl="0" indent="-431800" algn="l" rtl="0">
              <a:lnSpc>
                <a:spcPct val="90000"/>
              </a:lnSpc>
              <a:spcBef>
                <a:spcPts val="0"/>
              </a:spcBef>
              <a:spcAft>
                <a:spcPts val="0"/>
              </a:spcAft>
              <a:buClr>
                <a:schemeClr val="dk1"/>
              </a:buClr>
              <a:buSzPts val="3200"/>
              <a:buFont typeface="Times New Roman"/>
              <a:buChar char="●"/>
            </a:pPr>
            <a:r>
              <a:rPr lang="en-IN" sz="3600" dirty="0">
                <a:solidFill>
                  <a:schemeClr val="dk1"/>
                </a:solidFill>
                <a:latin typeface="Times New Roman"/>
                <a:ea typeface="Times New Roman"/>
                <a:cs typeface="Times New Roman"/>
                <a:sym typeface="Times New Roman"/>
              </a:rPr>
              <a:t>Business Overview and Scope</a:t>
            </a:r>
            <a:endParaRPr sz="36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600" dirty="0">
                <a:solidFill>
                  <a:schemeClr val="dk1"/>
                </a:solidFill>
                <a:latin typeface="Times New Roman"/>
                <a:ea typeface="Times New Roman"/>
                <a:cs typeface="Times New Roman"/>
                <a:sym typeface="Times New Roman"/>
              </a:rPr>
              <a:t>Project Architecture</a:t>
            </a:r>
          </a:p>
          <a:p>
            <a:pPr marL="457200" lvl="0" indent="-431800" algn="l" rtl="0">
              <a:lnSpc>
                <a:spcPct val="90000"/>
              </a:lnSpc>
              <a:spcBef>
                <a:spcPts val="0"/>
              </a:spcBef>
              <a:spcAft>
                <a:spcPts val="0"/>
              </a:spcAft>
              <a:buClr>
                <a:schemeClr val="dk1"/>
              </a:buClr>
              <a:buSzPts val="3200"/>
              <a:buFont typeface="Times New Roman"/>
              <a:buChar char="●"/>
            </a:pPr>
            <a:r>
              <a:rPr lang="en-US" sz="3600" dirty="0">
                <a:solidFill>
                  <a:schemeClr val="dk1"/>
                </a:solidFill>
                <a:latin typeface="Times New Roman"/>
                <a:ea typeface="Times New Roman"/>
                <a:cs typeface="Times New Roman"/>
                <a:sym typeface="Times New Roman"/>
              </a:rPr>
              <a:t>Data Dictionary</a:t>
            </a:r>
            <a:endParaRPr sz="36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600" dirty="0">
                <a:solidFill>
                  <a:schemeClr val="dk1"/>
                </a:solidFill>
                <a:latin typeface="Times New Roman"/>
                <a:ea typeface="Times New Roman"/>
                <a:cs typeface="Times New Roman"/>
                <a:sym typeface="Times New Roman"/>
              </a:rPr>
              <a:t>Exploratory Data Analysis</a:t>
            </a:r>
            <a:endParaRPr sz="36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600" dirty="0">
                <a:solidFill>
                  <a:schemeClr val="dk1"/>
                </a:solidFill>
                <a:latin typeface="Times New Roman"/>
                <a:ea typeface="Times New Roman"/>
                <a:cs typeface="Times New Roman"/>
                <a:sym typeface="Times New Roman"/>
              </a:rPr>
              <a:t>Business Objective</a:t>
            </a:r>
          </a:p>
          <a:p>
            <a:pPr marL="457200" lvl="0" indent="-431800" algn="l" rtl="0">
              <a:lnSpc>
                <a:spcPct val="90000"/>
              </a:lnSpc>
              <a:spcBef>
                <a:spcPts val="0"/>
              </a:spcBef>
              <a:spcAft>
                <a:spcPts val="0"/>
              </a:spcAft>
              <a:buClr>
                <a:schemeClr val="dk1"/>
              </a:buClr>
              <a:buSzPts val="3200"/>
              <a:buFont typeface="Times New Roman"/>
              <a:buChar char="●"/>
            </a:pPr>
            <a:r>
              <a:rPr lang="en-US" sz="3600" dirty="0">
                <a:solidFill>
                  <a:schemeClr val="dk1"/>
                </a:solidFill>
                <a:latin typeface="Times New Roman"/>
                <a:ea typeface="Times New Roman"/>
                <a:cs typeface="Times New Roman"/>
                <a:sym typeface="Times New Roman"/>
              </a:rPr>
              <a:t>Data Visualization</a:t>
            </a:r>
            <a:endParaRPr sz="2400" dirty="0">
              <a:solidFill>
                <a:schemeClr val="dk1"/>
              </a:solidFill>
              <a:latin typeface="Times New Roman"/>
              <a:ea typeface="Times New Roman"/>
              <a:cs typeface="Times New Roman"/>
              <a:sym typeface="Times New Roman"/>
            </a:endParaRPr>
          </a:p>
        </p:txBody>
      </p:sp>
      <p:pic>
        <p:nvPicPr>
          <p:cNvPr id="6" name="Picture 2" descr="360DigiTMG Reviews - 52 Reviews of 360digitmg.com | Sitejab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3110" y="5945834"/>
            <a:ext cx="2277039" cy="80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10000">
        <p15:prstTrans prst="curtains"/>
      </p:transition>
    </mc:Choice>
    <mc:Fallback>
      <p:transition spd="slow"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0887D1-5E8B-FA1D-2EE2-42E8A486AEC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FilmGrain/>
                    </a14:imgEffect>
                    <a14:imgEffect>
                      <a14:sharpenSoften amount="-50000"/>
                    </a14:imgEffect>
                    <a14:imgEffect>
                      <a14:saturation sat="121000"/>
                    </a14:imgEffect>
                  </a14:imgLayer>
                </a14:imgProps>
              </a:ext>
            </a:extLst>
          </a:blip>
          <a:stretch>
            <a:fillRect/>
          </a:stretch>
        </p:blipFill>
        <p:spPr>
          <a:xfrm>
            <a:off x="0" y="10955"/>
            <a:ext cx="12211538" cy="6847045"/>
          </a:xfrm>
          <a:prstGeom prst="rect">
            <a:avLst/>
          </a:prstGeom>
        </p:spPr>
      </p:pic>
      <p:sp>
        <p:nvSpPr>
          <p:cNvPr id="2" name="Title 1"/>
          <p:cNvSpPr>
            <a:spLocks noGrp="1"/>
          </p:cNvSpPr>
          <p:nvPr>
            <p:ph type="title"/>
          </p:nvPr>
        </p:nvSpPr>
        <p:spPr>
          <a:xfrm>
            <a:off x="228600" y="177814"/>
            <a:ext cx="10515600" cy="535440"/>
          </a:xfrm>
        </p:spPr>
        <p:txBody>
          <a:bodyPr/>
          <a:lstStyle/>
          <a:p>
            <a:r>
              <a:rPr lang="en-US" sz="3200" b="1" dirty="0">
                <a:latin typeface="Times New Roman"/>
                <a:ea typeface="Times New Roman"/>
                <a:cs typeface="Times New Roman"/>
                <a:sym typeface="Times New Roman"/>
              </a:rPr>
              <a:t>Business</a:t>
            </a:r>
            <a:r>
              <a:rPr lang="en-US" sz="2800" b="1" dirty="0">
                <a:latin typeface="Times New Roman"/>
                <a:ea typeface="Times New Roman"/>
                <a:cs typeface="Times New Roman"/>
                <a:sym typeface="Times New Roman"/>
              </a:rPr>
              <a:t> </a:t>
            </a:r>
            <a:r>
              <a:rPr lang="en-US" sz="3200" b="1" dirty="0">
                <a:latin typeface="Times New Roman"/>
                <a:ea typeface="Times New Roman"/>
                <a:cs typeface="Times New Roman"/>
                <a:sym typeface="Times New Roman"/>
              </a:rPr>
              <a:t>Problem</a:t>
            </a:r>
            <a:endParaRPr lang="en-IN" sz="3200" b="1" dirty="0">
              <a:latin typeface="Times New Roman"/>
              <a:ea typeface="Times New Roman"/>
              <a:cs typeface="Times New Roman"/>
            </a:endParaRPr>
          </a:p>
        </p:txBody>
      </p:sp>
      <p:pic>
        <p:nvPicPr>
          <p:cNvPr id="3" name="Picture 2" descr="360DigiTMG Reviews - 52 Reviews of 360digitmg.com | Sitejabb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110" y="5945834"/>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44C7C9-E5C8-FBC2-AC10-24AEB5F81563}"/>
              </a:ext>
            </a:extLst>
          </p:cNvPr>
          <p:cNvSpPr txBox="1"/>
          <p:nvPr/>
        </p:nvSpPr>
        <p:spPr>
          <a:xfrm>
            <a:off x="761999" y="1836827"/>
            <a:ext cx="10515600" cy="2985433"/>
          </a:xfrm>
          <a:prstGeom prst="rect">
            <a:avLst/>
          </a:prstGeom>
          <a:noFill/>
        </p:spPr>
        <p:txBody>
          <a:bodyPr wrap="square" rtlCol="0">
            <a:spAutoFit/>
          </a:bodyPr>
          <a:lstStyle/>
          <a:p>
            <a:pPr algn="just"/>
            <a:r>
              <a:rPr lang="en-IN" sz="2000" b="1" dirty="0"/>
              <a:t>Business problem: </a:t>
            </a:r>
            <a:r>
              <a:rPr lang="en-IN" sz="1600" dirty="0"/>
              <a:t>I</a:t>
            </a:r>
            <a:r>
              <a:rPr lang="en-US" sz="1600" dirty="0"/>
              <a:t>n the competitive landscape of tendering, securing contracts relies significantly on offering competitive pricing. However, accurately determining the optimal bid amount can be challenging, especially without insights into competitors' pricing strategies. Consequently, our client faces the dilemma of losing tenders due to overpricing or risking profit margins by underpricing.</a:t>
            </a:r>
          </a:p>
          <a:p>
            <a:pPr algn="just"/>
            <a:endParaRPr lang="en-US" sz="1600" dirty="0"/>
          </a:p>
          <a:p>
            <a:pPr algn="just"/>
            <a:r>
              <a:rPr lang="en-US" sz="2000" b="1" dirty="0"/>
              <a:t>Business Objective: </a:t>
            </a:r>
            <a:r>
              <a:rPr lang="en-US" sz="1600" dirty="0"/>
              <a:t>Maximize the win rate of Tender contracts.</a:t>
            </a:r>
          </a:p>
          <a:p>
            <a:pPr algn="just"/>
            <a:endParaRPr lang="en-US" sz="1600" dirty="0"/>
          </a:p>
          <a:p>
            <a:pPr algn="just"/>
            <a:r>
              <a:rPr lang="en-US" sz="2000" b="1" dirty="0"/>
              <a:t>Business Constraint:</a:t>
            </a:r>
            <a:r>
              <a:rPr lang="en-US" sz="1600" dirty="0"/>
              <a:t> Minimizing the potential loss of profit margins through the development of a data-driven pricing strategy.</a:t>
            </a:r>
          </a:p>
          <a:p>
            <a:pPr algn="just"/>
            <a:endParaRPr lang="en-US" sz="1600" dirty="0"/>
          </a:p>
          <a:p>
            <a:pPr algn="just"/>
            <a:endParaRPr lang="en-US" sz="1600" dirty="0"/>
          </a:p>
        </p:txBody>
      </p:sp>
    </p:spTree>
    <p:extLst>
      <p:ext uri="{BB962C8B-B14F-4D97-AF65-F5344CB8AC3E}">
        <p14:creationId xmlns:p14="http://schemas.microsoft.com/office/powerpoint/2010/main" val="12919370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0000">
        <p15:prstTrans prst="wind"/>
      </p:transition>
    </mc:Choice>
    <mc:Fallback>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pic>
        <p:nvPicPr>
          <p:cNvPr id="3" name="Picture 2">
            <a:extLst>
              <a:ext uri="{FF2B5EF4-FFF2-40B4-BE49-F238E27FC236}">
                <a16:creationId xmlns:a16="http://schemas.microsoft.com/office/drawing/2014/main" id="{7C8588A5-3A2F-569B-29C9-C6F6C3D54491}"/>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0" y="0"/>
            <a:ext cx="12192000" cy="6857999"/>
          </a:xfrm>
          <a:prstGeom prst="rect">
            <a:avLst/>
          </a:prstGeom>
        </p:spPr>
      </p:pic>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Project Overview and Scope</a:t>
            </a:r>
            <a:endParaRPr sz="3200" b="1" dirty="0">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10" name="Picture 2" descr="360DigiTMG Reviews - 52 Reviews of 360digitmg.com | Sitejab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74DC1B-53FB-16DD-07AD-40C9AE9C2C9C}"/>
              </a:ext>
            </a:extLst>
          </p:cNvPr>
          <p:cNvSpPr txBox="1"/>
          <p:nvPr/>
        </p:nvSpPr>
        <p:spPr>
          <a:xfrm>
            <a:off x="974889" y="2022352"/>
            <a:ext cx="10242222" cy="2277547"/>
          </a:xfrm>
          <a:prstGeom prst="rect">
            <a:avLst/>
          </a:prstGeom>
          <a:noFill/>
        </p:spPr>
        <p:txBody>
          <a:bodyPr wrap="square" rtlCol="0">
            <a:spAutoFit/>
          </a:bodyPr>
          <a:lstStyle/>
          <a:p>
            <a:r>
              <a:rPr lang="en-IN" sz="2000" b="1" dirty="0"/>
              <a:t>Business Success Criteria</a:t>
            </a:r>
            <a:r>
              <a:rPr lang="en-IN" sz="2000" dirty="0"/>
              <a:t>: </a:t>
            </a:r>
            <a:r>
              <a:rPr lang="en-US" sz="1800" dirty="0"/>
              <a:t>Achieving a higher tender win rate and maintaining competitive profitability through accurate competitor price predictions, with a target increase of at least 10%.</a:t>
            </a:r>
            <a:endParaRPr lang="en-US" sz="1600" dirty="0"/>
          </a:p>
          <a:p>
            <a:endParaRPr lang="en-US" sz="1600" dirty="0"/>
          </a:p>
          <a:p>
            <a:r>
              <a:rPr lang="en-IN" sz="2000" b="1" dirty="0"/>
              <a:t>ML Success Criteria:</a:t>
            </a:r>
            <a:r>
              <a:rPr lang="en-US" sz="2000" b="1" dirty="0"/>
              <a:t> </a:t>
            </a:r>
            <a:r>
              <a:rPr lang="en-US" sz="1800" dirty="0"/>
              <a:t>Achieve a minimum accuracy of 90%.</a:t>
            </a:r>
            <a:endParaRPr lang="en-US" sz="1600" dirty="0"/>
          </a:p>
          <a:p>
            <a:endParaRPr lang="en-US" dirty="0"/>
          </a:p>
          <a:p>
            <a:r>
              <a:rPr lang="en-IN" sz="2000" b="1" dirty="0"/>
              <a:t>Economic Success Criteria: </a:t>
            </a:r>
            <a:r>
              <a:rPr lang="en-US" sz="1800" dirty="0"/>
              <a:t>Enhancing profit margins by at least 5% through more accurate pricing strategies and reduced bid rejections.</a:t>
            </a:r>
          </a:p>
          <a:p>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0000">
        <p15:prstTrans prst="prestige"/>
      </p:transition>
    </mc:Choice>
    <mc:Fallback>
      <p:transition spd="slow"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B5A1-4C48-A731-B6BE-4D9A126F1347}"/>
              </a:ext>
            </a:extLst>
          </p:cNvPr>
          <p:cNvSpPr>
            <a:spLocks noGrp="1"/>
          </p:cNvSpPr>
          <p:nvPr>
            <p:ph type="title"/>
          </p:nvPr>
        </p:nvSpPr>
        <p:spPr/>
        <p:txBody>
          <a:bodyPr/>
          <a:lstStyle/>
          <a:p>
            <a:r>
              <a:rPr lang="en-IN" dirty="0"/>
              <a:t>Project Architecture</a:t>
            </a:r>
          </a:p>
        </p:txBody>
      </p:sp>
      <p:pic>
        <p:nvPicPr>
          <p:cNvPr id="4" name="Picture 3">
            <a:extLst>
              <a:ext uri="{FF2B5EF4-FFF2-40B4-BE49-F238E27FC236}">
                <a16:creationId xmlns:a16="http://schemas.microsoft.com/office/drawing/2014/main" id="{0283563F-724A-B955-76A2-32C396917ECE}"/>
              </a:ext>
            </a:extLst>
          </p:cNvPr>
          <p:cNvPicPr>
            <a:picLocks noChangeAspect="1"/>
          </p:cNvPicPr>
          <p:nvPr/>
        </p:nvPicPr>
        <p:blipFill>
          <a:blip r:embed="rId2"/>
          <a:stretch>
            <a:fillRect/>
          </a:stretch>
        </p:blipFill>
        <p:spPr>
          <a:xfrm>
            <a:off x="0" y="903890"/>
            <a:ext cx="12192000" cy="5549462"/>
          </a:xfrm>
          <a:prstGeom prst="rect">
            <a:avLst/>
          </a:prstGeom>
        </p:spPr>
      </p:pic>
    </p:spTree>
    <p:extLst>
      <p:ext uri="{BB962C8B-B14F-4D97-AF65-F5344CB8AC3E}">
        <p14:creationId xmlns:p14="http://schemas.microsoft.com/office/powerpoint/2010/main" val="3111224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0000">
        <p15:prstTrans prst="fracture"/>
      </p:transition>
    </mc:Choice>
    <mc:Fallback>
      <p:transition spd="slow"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Picture 2">
            <a:extLst>
              <a:ext uri="{FF2B5EF4-FFF2-40B4-BE49-F238E27FC236}">
                <a16:creationId xmlns:a16="http://schemas.microsoft.com/office/drawing/2014/main" id="{1DDA1B14-EEEC-0E54-0113-7E6E00992004}"/>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artisticWatercolorSponge/>
                    </a14:imgEffect>
                  </a14:imgLayer>
                </a14:imgProps>
              </a:ext>
            </a:extLst>
          </a:blip>
          <a:stretch>
            <a:fillRect/>
          </a:stretch>
        </p:blipFill>
        <p:spPr>
          <a:xfrm>
            <a:off x="0" y="10955"/>
            <a:ext cx="12211538" cy="6847045"/>
          </a:xfrm>
          <a:prstGeom prst="rect">
            <a:avLst/>
          </a:prstGeom>
        </p:spPr>
      </p:pic>
      <p:sp>
        <p:nvSpPr>
          <p:cNvPr id="227" name="Google Shape;227;p15"/>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Dictionary </a:t>
            </a:r>
            <a:endParaRPr sz="3200" b="1">
              <a:latin typeface="Times New Roman"/>
              <a:ea typeface="Times New Roman"/>
              <a:cs typeface="Times New Roman"/>
              <a:sym typeface="Times New Roman"/>
            </a:endParaRPr>
          </a:p>
        </p:txBody>
      </p:sp>
      <p:pic>
        <p:nvPicPr>
          <p:cNvPr id="4" name="Picture 2" descr="360DigiTMG Reviews - 52 Reviews of 360digitmg.com | Sitejab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2919" y="5896947"/>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153006-42E0-D28B-3F8A-F7C5EC303575}"/>
              </a:ext>
            </a:extLst>
          </p:cNvPr>
          <p:cNvSpPr txBox="1"/>
          <p:nvPr/>
        </p:nvSpPr>
        <p:spPr>
          <a:xfrm>
            <a:off x="567559" y="1061545"/>
            <a:ext cx="11246069" cy="4832092"/>
          </a:xfrm>
          <a:prstGeom prst="rect">
            <a:avLst/>
          </a:prstGeom>
          <a:noFill/>
        </p:spPr>
        <p:txBody>
          <a:bodyPr wrap="square" rtlCol="0">
            <a:spAutoFit/>
          </a:bodyPr>
          <a:lstStyle/>
          <a:p>
            <a:r>
              <a:rPr lang="en-US" b="1" dirty="0"/>
              <a:t>Tender no</a:t>
            </a:r>
            <a:r>
              <a:rPr lang="en-US" dirty="0"/>
              <a:t>: The unique identifier or reference number assigned to each tender.  </a:t>
            </a:r>
            <a:r>
              <a:rPr lang="en-US" b="1" dirty="0"/>
              <a:t>Type</a:t>
            </a:r>
            <a:r>
              <a:rPr lang="en-US" dirty="0"/>
              <a:t>: Alphanumeric </a:t>
            </a:r>
          </a:p>
          <a:p>
            <a:endParaRPr lang="en-US" dirty="0"/>
          </a:p>
          <a:p>
            <a:r>
              <a:rPr lang="en-US" b="1" dirty="0"/>
              <a:t>Railway Location</a:t>
            </a:r>
            <a:r>
              <a:rPr lang="en-US" dirty="0"/>
              <a:t>: The geographical location or site where the railway project or procurement is based. </a:t>
            </a:r>
            <a:r>
              <a:rPr lang="en-US" b="1" dirty="0"/>
              <a:t>Type</a:t>
            </a:r>
            <a:r>
              <a:rPr lang="en-US" dirty="0"/>
              <a:t>: Categorical</a:t>
            </a:r>
          </a:p>
          <a:p>
            <a:endParaRPr lang="en-US" dirty="0"/>
          </a:p>
          <a:p>
            <a:r>
              <a:rPr lang="en-US" b="1" dirty="0"/>
              <a:t>Zone</a:t>
            </a:r>
            <a:r>
              <a:rPr lang="en-US" dirty="0"/>
              <a:t>: The railway zone under which the tender falls. Indian Railways is divided into various zones.  </a:t>
            </a:r>
            <a:r>
              <a:rPr lang="en-US" b="1" dirty="0"/>
              <a:t>Type</a:t>
            </a:r>
            <a:r>
              <a:rPr lang="en-US" dirty="0"/>
              <a:t>: Categorical</a:t>
            </a:r>
          </a:p>
          <a:p>
            <a:endParaRPr lang="en-US" dirty="0"/>
          </a:p>
          <a:p>
            <a:r>
              <a:rPr lang="en-US" b="1" dirty="0"/>
              <a:t>Division</a:t>
            </a:r>
            <a:r>
              <a:rPr lang="en-US" dirty="0"/>
              <a:t>: The division within the railway zone where the project or procurement is located.  </a:t>
            </a:r>
            <a:r>
              <a:rPr lang="en-US" b="1" dirty="0"/>
              <a:t>Type</a:t>
            </a:r>
            <a:r>
              <a:rPr lang="en-US" dirty="0"/>
              <a:t>: Categorical</a:t>
            </a:r>
          </a:p>
          <a:p>
            <a:endParaRPr lang="en-US" dirty="0"/>
          </a:p>
          <a:p>
            <a:r>
              <a:rPr lang="en-US" b="1" dirty="0"/>
              <a:t>Date of opening</a:t>
            </a:r>
            <a:r>
              <a:rPr lang="en-US" dirty="0"/>
              <a:t>: The date on which the tender is opened for bidding or evaluation.  </a:t>
            </a:r>
            <a:r>
              <a:rPr lang="en-US" b="1" dirty="0"/>
              <a:t>Type</a:t>
            </a:r>
            <a:r>
              <a:rPr lang="en-US" dirty="0"/>
              <a:t>: Date</a:t>
            </a:r>
          </a:p>
          <a:p>
            <a:endParaRPr lang="en-IN" dirty="0"/>
          </a:p>
          <a:p>
            <a:r>
              <a:rPr lang="en-US" b="1" dirty="0"/>
              <a:t>Nature</a:t>
            </a:r>
            <a:r>
              <a:rPr lang="en-US" dirty="0"/>
              <a:t>: The type or nature of the work or service being tendered. It could be supply, execution, supervision, etc. </a:t>
            </a:r>
            <a:r>
              <a:rPr lang="en-US" b="1" dirty="0"/>
              <a:t>Type</a:t>
            </a:r>
            <a:r>
              <a:rPr lang="en-US" dirty="0"/>
              <a:t>: Categorical </a:t>
            </a:r>
          </a:p>
          <a:p>
            <a:endParaRPr lang="en-IN" dirty="0"/>
          </a:p>
          <a:p>
            <a:r>
              <a:rPr lang="en-US" b="1" dirty="0"/>
              <a:t>Awarded to</a:t>
            </a:r>
            <a:r>
              <a:rPr lang="en-US" dirty="0"/>
              <a:t>: The name of the company or entity to which the tender was awarded.  </a:t>
            </a:r>
            <a:r>
              <a:rPr lang="en-US" b="1" dirty="0"/>
              <a:t>Type</a:t>
            </a:r>
            <a:r>
              <a:rPr lang="en-US" dirty="0"/>
              <a:t>: Categorical</a:t>
            </a:r>
          </a:p>
          <a:p>
            <a:endParaRPr lang="en-US" dirty="0"/>
          </a:p>
          <a:p>
            <a:r>
              <a:rPr lang="en-US" b="1" dirty="0"/>
              <a:t>Basic</a:t>
            </a:r>
            <a:r>
              <a:rPr lang="en-US" dirty="0"/>
              <a:t>: The base cost or amount for the tendered work or items.  </a:t>
            </a:r>
            <a:r>
              <a:rPr lang="en-US" b="1" dirty="0"/>
              <a:t>Type</a:t>
            </a:r>
            <a:r>
              <a:rPr lang="en-US" dirty="0"/>
              <a:t>: Numeric</a:t>
            </a:r>
          </a:p>
          <a:p>
            <a:endParaRPr lang="en-US" dirty="0"/>
          </a:p>
          <a:p>
            <a:r>
              <a:rPr lang="en-US" b="1" dirty="0"/>
              <a:t>Qty</a:t>
            </a:r>
            <a:r>
              <a:rPr lang="en-US" dirty="0"/>
              <a:t>: The quantity of items or scope of work covered under the tender.  </a:t>
            </a:r>
            <a:r>
              <a:rPr lang="en-US" b="1" dirty="0"/>
              <a:t>Type</a:t>
            </a:r>
            <a:r>
              <a:rPr lang="en-US" dirty="0"/>
              <a:t>: Numeric</a:t>
            </a:r>
          </a:p>
          <a:p>
            <a:endParaRPr lang="en-US" dirty="0"/>
          </a:p>
          <a:p>
            <a:r>
              <a:rPr lang="en-US" b="1" dirty="0"/>
              <a:t>Category</a:t>
            </a:r>
            <a:r>
              <a:rPr lang="en-US" dirty="0"/>
              <a:t>: The classification or type of goods or services being procured (e.g., specific types of railway materials). </a:t>
            </a:r>
            <a:r>
              <a:rPr lang="en-US" b="1" dirty="0"/>
              <a:t>Type</a:t>
            </a:r>
            <a:r>
              <a:rPr lang="en-US" dirty="0"/>
              <a:t>: Categorical </a:t>
            </a:r>
          </a:p>
          <a:p>
            <a:endParaRPr lang="en-US" dirty="0"/>
          </a:p>
          <a:p>
            <a:r>
              <a:rPr lang="en-US" b="1" dirty="0"/>
              <a:t>Customer_1 to Customer_12</a:t>
            </a:r>
            <a:r>
              <a:rPr lang="en-US" dirty="0"/>
              <a:t>: These fields likely represent different customer entities or stakeholders related to the tender. Each field could denote a specific customer's bid price or their participation status.  </a:t>
            </a:r>
            <a:r>
              <a:rPr lang="en-US" b="1" dirty="0"/>
              <a:t>Type</a:t>
            </a:r>
            <a:r>
              <a:rPr lang="en-US" dirty="0"/>
              <a:t>: Numeric (bid prices)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0000">
        <p15:prstTrans prst="crush"/>
      </p:transition>
    </mc:Choice>
    <mc:Fallback>
      <p:transition spd="slow"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5" name="Picture 4">
            <a:extLst>
              <a:ext uri="{FF2B5EF4-FFF2-40B4-BE49-F238E27FC236}">
                <a16:creationId xmlns:a16="http://schemas.microsoft.com/office/drawing/2014/main" id="{BFC76F16-D254-A9F9-683F-BFC625D73436}"/>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a:off x="0" y="0"/>
            <a:ext cx="12192000" cy="6869400"/>
          </a:xfrm>
          <a:prstGeom prst="rect">
            <a:avLst/>
          </a:prstGeom>
        </p:spPr>
      </p:pic>
      <p:sp>
        <p:nvSpPr>
          <p:cNvPr id="263" name="Google Shape;263;p25"/>
          <p:cNvSpPr txBox="1">
            <a:spLocks noGrp="1"/>
          </p:cNvSpPr>
          <p:nvPr>
            <p:ph type="title"/>
          </p:nvPr>
        </p:nvSpPr>
        <p:spPr>
          <a:xfrm>
            <a:off x="248194" y="147682"/>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dirty="0">
              <a:latin typeface="Times New Roman"/>
              <a:ea typeface="Times New Roman"/>
              <a:cs typeface="Times New Roman"/>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67" name="Google Shape;267;p25"/>
          <p:cNvSpPr txBox="1"/>
          <p:nvPr/>
        </p:nvSpPr>
        <p:spPr>
          <a:xfrm>
            <a:off x="6320992" y="1664390"/>
            <a:ext cx="5137921" cy="3631733"/>
          </a:xfrm>
          <a:prstGeom prst="rect">
            <a:avLst/>
          </a:prstGeom>
          <a:noFill/>
          <a:ln>
            <a:noFill/>
          </a:ln>
        </p:spPr>
        <p:txBody>
          <a:bodyPr spcFirstLastPara="1" wrap="square" lIns="91425" tIns="91425" rIns="91425" bIns="91425" anchor="t" anchorCtr="0">
            <a:spAutoFit/>
          </a:bodyPr>
          <a:lstStyle/>
          <a:p>
            <a:r>
              <a:rPr lang="en-US" b="1" dirty="0"/>
              <a:t>Customer Insights</a:t>
            </a:r>
          </a:p>
          <a:p>
            <a:pPr>
              <a:buFont typeface="Arial" panose="020B0604020202020204" pitchFamily="34" charset="0"/>
              <a:buChar char="•"/>
            </a:pPr>
            <a:r>
              <a:rPr lang="en-US" b="1" dirty="0"/>
              <a:t>Customer Segmentation</a:t>
            </a:r>
            <a:r>
              <a:rPr lang="en-US" dirty="0"/>
              <a:t>: Identifying distinct groups of customers based on their </a:t>
            </a:r>
            <a:r>
              <a:rPr lang="en-US" dirty="0" err="1"/>
              <a:t>behaviours</a:t>
            </a:r>
            <a:r>
              <a:rPr lang="en-US" dirty="0"/>
              <a:t>, preferences, or demographics</a:t>
            </a:r>
          </a:p>
          <a:p>
            <a:pPr marL="0" lvl="0" indent="0" algn="l" rtl="0">
              <a:spcBef>
                <a:spcPts val="0"/>
              </a:spcBef>
              <a:spcAft>
                <a:spcPts val="0"/>
              </a:spcAft>
              <a:buNone/>
            </a:pPr>
            <a:endParaRPr lang="en-IN" dirty="0">
              <a:latin typeface="Calibri"/>
              <a:ea typeface="Calibri"/>
              <a:cs typeface="Calibri"/>
              <a:sym typeface="Calibri"/>
            </a:endParaRPr>
          </a:p>
          <a:p>
            <a:r>
              <a:rPr lang="en-US" b="1" dirty="0"/>
              <a:t>Operational Insights</a:t>
            </a:r>
          </a:p>
          <a:p>
            <a:pPr>
              <a:buFont typeface="Arial" panose="020B0604020202020204" pitchFamily="34" charset="0"/>
              <a:buChar char="•"/>
            </a:pPr>
            <a:r>
              <a:rPr lang="en-US" b="1" dirty="0"/>
              <a:t>Process Optimization</a:t>
            </a:r>
            <a:r>
              <a:rPr lang="en-US" dirty="0"/>
              <a:t>: Identifying inefficiencies in business processes and suggesting improvements.</a:t>
            </a:r>
          </a:p>
          <a:p>
            <a:pPr marL="0" lvl="0" indent="0" algn="l" rtl="0">
              <a:spcBef>
                <a:spcPts val="0"/>
              </a:spcBef>
              <a:spcAft>
                <a:spcPts val="0"/>
              </a:spcAft>
              <a:buNone/>
            </a:pPr>
            <a:endParaRPr lang="en-IN" dirty="0">
              <a:latin typeface="Calibri"/>
              <a:ea typeface="Calibri"/>
              <a:cs typeface="Calibri"/>
              <a:sym typeface="Calibri"/>
            </a:endParaRPr>
          </a:p>
          <a:p>
            <a:r>
              <a:rPr lang="en-US" b="1" dirty="0"/>
              <a:t>Product Insights</a:t>
            </a:r>
          </a:p>
          <a:p>
            <a:pPr>
              <a:buFont typeface="Arial" panose="020B0604020202020204" pitchFamily="34" charset="0"/>
              <a:buChar char="•"/>
            </a:pPr>
            <a:r>
              <a:rPr lang="en-US" b="1" dirty="0"/>
              <a:t>Product Development</a:t>
            </a:r>
            <a:r>
              <a:rPr lang="en-US" dirty="0"/>
              <a:t>: Understanding customer needs and preferences to guide product development.</a:t>
            </a:r>
          </a:p>
          <a:p>
            <a:pPr marL="0" lvl="0" indent="0" algn="l" rtl="0">
              <a:spcBef>
                <a:spcPts val="0"/>
              </a:spcBef>
              <a:spcAft>
                <a:spcPts val="0"/>
              </a:spcAft>
              <a:buNone/>
            </a:pPr>
            <a:endParaRPr lang="en-IN" dirty="0">
              <a:latin typeface="Calibri"/>
              <a:ea typeface="Calibri"/>
              <a:cs typeface="Calibri"/>
              <a:sym typeface="Calibri"/>
            </a:endParaRPr>
          </a:p>
          <a:p>
            <a:r>
              <a:rPr lang="en-US" b="1" dirty="0"/>
              <a:t>Financial Insights</a:t>
            </a:r>
          </a:p>
          <a:p>
            <a:pPr>
              <a:buFont typeface="Arial" panose="020B0604020202020204" pitchFamily="34" charset="0"/>
              <a:buChar char="•"/>
            </a:pPr>
            <a:r>
              <a:rPr lang="en-US" b="1" dirty="0"/>
              <a:t>Profitability Analysis</a:t>
            </a:r>
            <a:r>
              <a:rPr lang="en-US" dirty="0"/>
              <a:t>: Evaluating the profitability of different products, services, or business units.</a:t>
            </a:r>
          </a:p>
        </p:txBody>
      </p:sp>
      <p:sp>
        <p:nvSpPr>
          <p:cNvPr id="269" name="Google Shape;269;p25"/>
          <p:cNvSpPr txBox="1"/>
          <p:nvPr/>
        </p:nvSpPr>
        <p:spPr>
          <a:xfrm>
            <a:off x="4686300" y="4057650"/>
            <a:ext cx="754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0" name="Picture 2" descr="360DigiTMG Reviews - 52 Reviews of 360digitmg.com | Sitejab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9838" y="1181100"/>
            <a:ext cx="5374433" cy="47718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2" name="Rectangle 11"/>
          <p:cNvSpPr/>
          <p:nvPr/>
        </p:nvSpPr>
        <p:spPr>
          <a:xfrm>
            <a:off x="6187475" y="1181100"/>
            <a:ext cx="5374433" cy="47718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 name="TextBox 2"/>
          <p:cNvSpPr txBox="1"/>
          <p:nvPr/>
        </p:nvSpPr>
        <p:spPr>
          <a:xfrm>
            <a:off x="559838" y="1181100"/>
            <a:ext cx="5374433" cy="307777"/>
          </a:xfrm>
          <a:prstGeom prst="rect">
            <a:avLst/>
          </a:prstGeom>
          <a:noFill/>
        </p:spPr>
        <p:txBody>
          <a:bodyPr wrap="square" rtlCol="0">
            <a:spAutoFit/>
          </a:bodyPr>
          <a:lstStyle/>
          <a:p>
            <a:pPr algn="ctr"/>
            <a:r>
              <a:rPr lang="en-US" b="1" u="sng" dirty="0"/>
              <a:t>Statistical Insights</a:t>
            </a:r>
            <a:endParaRPr lang="en-IN" b="1" u="sng" dirty="0"/>
          </a:p>
        </p:txBody>
      </p:sp>
      <p:sp>
        <p:nvSpPr>
          <p:cNvPr id="14" name="TextBox 13"/>
          <p:cNvSpPr txBox="1"/>
          <p:nvPr/>
        </p:nvSpPr>
        <p:spPr>
          <a:xfrm>
            <a:off x="6187475" y="1175021"/>
            <a:ext cx="5374433" cy="307777"/>
          </a:xfrm>
          <a:prstGeom prst="rect">
            <a:avLst/>
          </a:prstGeom>
          <a:noFill/>
        </p:spPr>
        <p:txBody>
          <a:bodyPr wrap="square" rtlCol="0">
            <a:spAutoFit/>
          </a:bodyPr>
          <a:lstStyle/>
          <a:p>
            <a:pPr algn="ctr"/>
            <a:r>
              <a:rPr lang="en-US" b="1" u="sng" dirty="0"/>
              <a:t>Business Insights</a:t>
            </a:r>
            <a:endParaRPr lang="en-IN" b="1" u="sng" dirty="0"/>
          </a:p>
        </p:txBody>
      </p:sp>
      <p:sp>
        <p:nvSpPr>
          <p:cNvPr id="7" name="TextBox 6">
            <a:extLst>
              <a:ext uri="{FF2B5EF4-FFF2-40B4-BE49-F238E27FC236}">
                <a16:creationId xmlns:a16="http://schemas.microsoft.com/office/drawing/2014/main" id="{40A22E7E-7A48-1DC3-4B45-4BED47820B92}"/>
              </a:ext>
            </a:extLst>
          </p:cNvPr>
          <p:cNvSpPr txBox="1"/>
          <p:nvPr/>
        </p:nvSpPr>
        <p:spPr>
          <a:xfrm>
            <a:off x="966425" y="1707000"/>
            <a:ext cx="4552858" cy="3323987"/>
          </a:xfrm>
          <a:prstGeom prst="rect">
            <a:avLst/>
          </a:prstGeom>
          <a:noFill/>
        </p:spPr>
        <p:txBody>
          <a:bodyPr wrap="square" rtlCol="0">
            <a:spAutoFit/>
          </a:bodyPr>
          <a:lstStyle/>
          <a:p>
            <a:r>
              <a:rPr lang="en-US" b="1" dirty="0"/>
              <a:t>Descriptive Statistics</a:t>
            </a:r>
          </a:p>
          <a:p>
            <a:pPr>
              <a:buFont typeface="Arial" panose="020B0604020202020204" pitchFamily="34" charset="0"/>
              <a:buChar char="•"/>
            </a:pPr>
            <a:r>
              <a:rPr lang="en-US" b="1" dirty="0"/>
              <a:t>Mean, Median, Mode</a:t>
            </a:r>
            <a:r>
              <a:rPr lang="en-US" dirty="0"/>
              <a:t>: Measures of central tendency.</a:t>
            </a:r>
          </a:p>
          <a:p>
            <a:endParaRPr lang="en-IN" dirty="0"/>
          </a:p>
          <a:p>
            <a:r>
              <a:rPr lang="en-US" b="1" dirty="0"/>
              <a:t>Standard Deviation, Variance</a:t>
            </a:r>
            <a:r>
              <a:rPr lang="en-US" dirty="0"/>
              <a:t>: Measures of spread.</a:t>
            </a:r>
            <a:endParaRPr lang="en-IN" dirty="0"/>
          </a:p>
          <a:p>
            <a:endParaRPr lang="en-IN" dirty="0"/>
          </a:p>
          <a:p>
            <a:r>
              <a:rPr lang="en-US" b="1" dirty="0"/>
              <a:t>Minimum, Maximum, Range</a:t>
            </a:r>
            <a:r>
              <a:rPr lang="en-US" dirty="0"/>
              <a:t>: Measures of extremity.</a:t>
            </a:r>
            <a:endParaRPr lang="en-IN" dirty="0"/>
          </a:p>
          <a:p>
            <a:endParaRPr lang="en-IN" dirty="0"/>
          </a:p>
          <a:p>
            <a:r>
              <a:rPr lang="en-US" b="1" dirty="0"/>
              <a:t>Frequency Distribution</a:t>
            </a:r>
          </a:p>
          <a:p>
            <a:pPr>
              <a:buFont typeface="Arial" panose="020B0604020202020204" pitchFamily="34" charset="0"/>
              <a:buChar char="•"/>
            </a:pPr>
            <a:r>
              <a:rPr lang="en-US" b="1" dirty="0"/>
              <a:t>Frequency Count</a:t>
            </a:r>
            <a:r>
              <a:rPr lang="en-US" dirty="0"/>
              <a:t>: Number of occurrences of each unique value.</a:t>
            </a:r>
          </a:p>
          <a:p>
            <a:endParaRPr lang="en-IN" dirty="0"/>
          </a:p>
          <a:p>
            <a:r>
              <a:rPr lang="en-US" b="1" dirty="0"/>
              <a:t>Correlation Analysis</a:t>
            </a:r>
          </a:p>
          <a:p>
            <a:pPr>
              <a:buFont typeface="Arial" panose="020B0604020202020204" pitchFamily="34" charset="0"/>
              <a:buChar char="•"/>
            </a:pPr>
            <a:r>
              <a:rPr lang="en-US" b="1" dirty="0"/>
              <a:t>Correlation Coefficient</a:t>
            </a:r>
            <a:r>
              <a:rPr lang="en-US" dirty="0"/>
              <a:t>: Measures the strength and direction of the relationship between two variables.</a:t>
            </a:r>
          </a:p>
          <a:p>
            <a:endParaRPr lang="en-I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0000">
        <p15:prstTrans prst="peelOff"/>
      </p:transition>
    </mc:Choice>
    <mc:Fallback>
      <p:transition spd="slow"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 name="Picture 2">
            <a:extLst>
              <a:ext uri="{FF2B5EF4-FFF2-40B4-BE49-F238E27FC236}">
                <a16:creationId xmlns:a16="http://schemas.microsoft.com/office/drawing/2014/main" id="{C749E7F3-E73C-5BCB-65C2-E445877D850C}"/>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0" y="10955"/>
            <a:ext cx="12211538" cy="6847045"/>
          </a:xfrm>
          <a:prstGeom prst="rect">
            <a:avLst/>
          </a:prstGeom>
        </p:spPr>
      </p:pic>
      <p:sp>
        <p:nvSpPr>
          <p:cNvPr id="305" name="Google Shape;305;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Preprocessing</a:t>
            </a:r>
            <a:endParaRPr/>
          </a:p>
        </p:txBody>
      </p:sp>
      <p:sp>
        <p:nvSpPr>
          <p:cNvPr id="307" name="Google Shape;307;p30"/>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 name="Picture 2" descr="360DigiTMG Reviews - 52 Reviews of 360digitmg.com | Sitejab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2FFFCF-FE50-E088-46B9-408F66C3EFF9}"/>
              </a:ext>
            </a:extLst>
          </p:cNvPr>
          <p:cNvSpPr txBox="1"/>
          <p:nvPr/>
        </p:nvSpPr>
        <p:spPr>
          <a:xfrm>
            <a:off x="228600" y="1030014"/>
            <a:ext cx="11711152" cy="3754874"/>
          </a:xfrm>
          <a:prstGeom prst="rect">
            <a:avLst/>
          </a:prstGeom>
          <a:noFill/>
        </p:spPr>
        <p:txBody>
          <a:bodyPr wrap="square" rtlCol="0">
            <a:spAutoFit/>
          </a:bodyPr>
          <a:lstStyle/>
          <a:p>
            <a:r>
              <a:rPr lang="en-US" b="1" dirty="0"/>
              <a:t>Type Casting: </a:t>
            </a:r>
            <a:r>
              <a:rPr lang="en-US" dirty="0"/>
              <a:t>Converting data from one type to another (e.g., from strings to integers or floats).</a:t>
            </a:r>
          </a:p>
          <a:p>
            <a:pPr>
              <a:buFont typeface="Arial" panose="020B0604020202020204" pitchFamily="34" charset="0"/>
              <a:buChar char="•"/>
            </a:pPr>
            <a:r>
              <a:rPr lang="en-US" b="1" dirty="0"/>
              <a:t> Purpose</a:t>
            </a:r>
            <a:r>
              <a:rPr lang="en-US" dirty="0"/>
              <a:t>: Ensures that each feature has the correct data type for analysis and modelling.</a:t>
            </a:r>
          </a:p>
          <a:p>
            <a:pPr>
              <a:buFont typeface="Arial" panose="020B0604020202020204" pitchFamily="34" charset="0"/>
              <a:buChar char="•"/>
            </a:pPr>
            <a:endParaRPr lang="en-US" dirty="0"/>
          </a:p>
          <a:p>
            <a:r>
              <a:rPr lang="en-US" b="1" dirty="0"/>
              <a:t>Handling Duplicates: </a:t>
            </a:r>
            <a:r>
              <a:rPr lang="en-US" dirty="0"/>
              <a:t>Identifying and removing duplicate rows in the dataset.</a:t>
            </a:r>
          </a:p>
          <a:p>
            <a:pPr>
              <a:buFont typeface="Arial" panose="020B0604020202020204" pitchFamily="34" charset="0"/>
              <a:buChar char="•"/>
            </a:pPr>
            <a:r>
              <a:rPr lang="en-US" b="1" dirty="0"/>
              <a:t> Purpose</a:t>
            </a:r>
            <a:r>
              <a:rPr lang="en-US" dirty="0"/>
              <a:t>: Eliminates redundancy and potential bias in the data.</a:t>
            </a:r>
          </a:p>
          <a:p>
            <a:pPr>
              <a:buFont typeface="Arial" panose="020B0604020202020204" pitchFamily="34" charset="0"/>
              <a:buChar char="•"/>
            </a:pPr>
            <a:endParaRPr lang="en-US" dirty="0"/>
          </a:p>
          <a:p>
            <a:r>
              <a:rPr lang="en-US" b="1" dirty="0"/>
              <a:t>Zero Variance Features: </a:t>
            </a:r>
            <a:r>
              <a:rPr lang="en-US" dirty="0"/>
              <a:t>Features that have the same value for all samples.</a:t>
            </a:r>
          </a:p>
          <a:p>
            <a:pPr>
              <a:buFont typeface="Arial" panose="020B0604020202020204" pitchFamily="34" charset="0"/>
              <a:buChar char="•"/>
            </a:pPr>
            <a:r>
              <a:rPr lang="en-US" b="1" dirty="0"/>
              <a:t> Purpose</a:t>
            </a:r>
            <a:r>
              <a:rPr lang="en-US" dirty="0"/>
              <a:t>: These features do not provide any useful information for modelling and can be removed.</a:t>
            </a:r>
          </a:p>
          <a:p>
            <a:endParaRPr lang="en-IN" dirty="0"/>
          </a:p>
          <a:p>
            <a:r>
              <a:rPr lang="en-US" b="1" dirty="0"/>
              <a:t>One-Hot Encoding: </a:t>
            </a:r>
            <a:r>
              <a:rPr lang="en-US" dirty="0"/>
              <a:t>Converting categorical variables into a series of binary columns.</a:t>
            </a:r>
          </a:p>
          <a:p>
            <a:pPr>
              <a:buFont typeface="Arial" panose="020B0604020202020204" pitchFamily="34" charset="0"/>
              <a:buChar char="•"/>
            </a:pPr>
            <a:r>
              <a:rPr lang="en-US" b="1" dirty="0"/>
              <a:t> Purpose</a:t>
            </a:r>
            <a:r>
              <a:rPr lang="en-US" dirty="0"/>
              <a:t>: Makes categorical data suitable for machine learning algorithms which require numerical input.</a:t>
            </a:r>
          </a:p>
          <a:p>
            <a:endParaRPr lang="en-IN" dirty="0"/>
          </a:p>
          <a:p>
            <a:r>
              <a:rPr lang="en-US" b="1" dirty="0"/>
              <a:t>Imputation:</a:t>
            </a:r>
            <a:r>
              <a:rPr lang="en-US" dirty="0"/>
              <a:t> Filling missing values in the dataset.</a:t>
            </a:r>
          </a:p>
          <a:p>
            <a:pPr>
              <a:buFont typeface="Arial" panose="020B0604020202020204" pitchFamily="34" charset="0"/>
              <a:buChar char="•"/>
            </a:pPr>
            <a:r>
              <a:rPr lang="en-US" b="1" dirty="0"/>
              <a:t>Purpose</a:t>
            </a:r>
            <a:r>
              <a:rPr lang="en-US" dirty="0"/>
              <a:t>: Handles missing data which can cause issues in analysis and modeling.</a:t>
            </a:r>
          </a:p>
          <a:p>
            <a:endParaRPr lang="en-IN" dirty="0"/>
          </a:p>
          <a:p>
            <a:r>
              <a:rPr lang="en-US" b="1" dirty="0"/>
              <a:t>Standardization: </a:t>
            </a:r>
            <a:r>
              <a:rPr lang="en-US" dirty="0"/>
              <a:t>Scaling features to have a mean of 0 and a standard deviation of 1.</a:t>
            </a:r>
          </a:p>
          <a:p>
            <a:pPr>
              <a:buFont typeface="Arial" panose="020B0604020202020204" pitchFamily="34" charset="0"/>
              <a:buChar char="•"/>
            </a:pPr>
            <a:r>
              <a:rPr lang="en-US" b="1" dirty="0"/>
              <a:t>Purpose</a:t>
            </a:r>
            <a:r>
              <a:rPr lang="en-US" dirty="0"/>
              <a:t>: Ensures that all features contribute equally to the analysis, especially important for algorithms like SVM or K-means.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3000" advTm="10000">
        <p14:shred/>
      </p:transition>
    </mc:Choice>
    <mc:Fallback>
      <p:transition spd="slow" advTm="100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614</TotalTime>
  <Words>836</Words>
  <Application>Microsoft Office PowerPoint</Application>
  <PresentationFormat>Widescreen</PresentationFormat>
  <Paragraphs>110</Paragraphs>
  <Slides>11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Times New Roman</vt:lpstr>
      <vt:lpstr>Georgia</vt:lpstr>
      <vt:lpstr>Arial</vt:lpstr>
      <vt:lpstr>Calibri</vt:lpstr>
      <vt:lpstr>Office Theme</vt:lpstr>
      <vt:lpstr>PowerPoint Presentation</vt:lpstr>
      <vt:lpstr>PowerPoint Presentation</vt:lpstr>
      <vt:lpstr>Contents</vt:lpstr>
      <vt:lpstr>Business Problem</vt:lpstr>
      <vt:lpstr>Project Overview and Scope</vt:lpstr>
      <vt:lpstr>Project Architecture</vt:lpstr>
      <vt:lpstr>Data Dictionary </vt:lpstr>
      <vt:lpstr>Exploratory Data Analysis [EDA]</vt:lpstr>
      <vt:lpstr>Data Preprocessing</vt:lpstr>
      <vt:lpstr>Data Visualization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Anand Kishore</cp:lastModifiedBy>
  <cp:revision>22</cp:revision>
  <dcterms:created xsi:type="dcterms:W3CDTF">2022-02-16T01:47:29Z</dcterms:created>
  <dcterms:modified xsi:type="dcterms:W3CDTF">2024-06-28T17:39:47Z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